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567" r:id="rId2"/>
    <p:sldId id="621" r:id="rId3"/>
    <p:sldId id="627" r:id="rId4"/>
    <p:sldId id="628" r:id="rId5"/>
    <p:sldId id="625" r:id="rId6"/>
    <p:sldId id="624" r:id="rId7"/>
    <p:sldId id="626" r:id="rId8"/>
    <p:sldId id="622" r:id="rId9"/>
    <p:sldId id="623" r:id="rId10"/>
    <p:sldId id="256" r:id="rId11"/>
    <p:sldId id="537" r:id="rId12"/>
    <p:sldId id="533" r:id="rId13"/>
    <p:sldId id="534" r:id="rId14"/>
    <p:sldId id="535" r:id="rId15"/>
    <p:sldId id="536" r:id="rId16"/>
    <p:sldId id="542" r:id="rId17"/>
    <p:sldId id="541" r:id="rId18"/>
    <p:sldId id="543" r:id="rId19"/>
    <p:sldId id="544" r:id="rId20"/>
    <p:sldId id="545" r:id="rId21"/>
    <p:sldId id="546" r:id="rId22"/>
    <p:sldId id="547" r:id="rId23"/>
    <p:sldId id="507" r:id="rId24"/>
    <p:sldId id="508" r:id="rId25"/>
    <p:sldId id="539" r:id="rId26"/>
    <p:sldId id="540" r:id="rId27"/>
    <p:sldId id="538" r:id="rId28"/>
    <p:sldId id="548" r:id="rId29"/>
    <p:sldId id="549" r:id="rId30"/>
    <p:sldId id="550" r:id="rId31"/>
    <p:sldId id="551" r:id="rId32"/>
    <p:sldId id="398" r:id="rId33"/>
    <p:sldId id="399" r:id="rId34"/>
    <p:sldId id="488" r:id="rId35"/>
    <p:sldId id="552" r:id="rId36"/>
    <p:sldId id="610" r:id="rId37"/>
    <p:sldId id="611" r:id="rId38"/>
    <p:sldId id="608" r:id="rId39"/>
    <p:sldId id="612" r:id="rId40"/>
    <p:sldId id="614" r:id="rId41"/>
    <p:sldId id="616" r:id="rId42"/>
    <p:sldId id="613" r:id="rId43"/>
    <p:sldId id="553" r:id="rId44"/>
    <p:sldId id="414" r:id="rId45"/>
    <p:sldId id="554" r:id="rId46"/>
    <p:sldId id="555" r:id="rId47"/>
    <p:sldId id="415" r:id="rId48"/>
    <p:sldId id="416" r:id="rId49"/>
    <p:sldId id="557" r:id="rId50"/>
    <p:sldId id="562" r:id="rId51"/>
    <p:sldId id="561" r:id="rId52"/>
    <p:sldId id="556" r:id="rId53"/>
    <p:sldId id="605" r:id="rId54"/>
    <p:sldId id="606" r:id="rId55"/>
    <p:sldId id="607" r:id="rId56"/>
    <p:sldId id="558" r:id="rId57"/>
    <p:sldId id="560" r:id="rId58"/>
    <p:sldId id="563" r:id="rId59"/>
    <p:sldId id="564" r:id="rId60"/>
    <p:sldId id="601" r:id="rId61"/>
    <p:sldId id="604" r:id="rId62"/>
    <p:sldId id="602" r:id="rId63"/>
    <p:sldId id="603" r:id="rId64"/>
    <p:sldId id="565" r:id="rId65"/>
    <p:sldId id="417" r:id="rId66"/>
    <p:sldId id="559" r:id="rId67"/>
    <p:sldId id="418" r:id="rId68"/>
    <p:sldId id="619" r:id="rId69"/>
    <p:sldId id="620" r:id="rId70"/>
    <p:sldId id="396" r:id="rId71"/>
    <p:sldId id="419" r:id="rId72"/>
    <p:sldId id="420" r:id="rId73"/>
    <p:sldId id="617" r:id="rId74"/>
    <p:sldId id="472" r:id="rId75"/>
    <p:sldId id="442" r:id="rId76"/>
    <p:sldId id="444" r:id="rId77"/>
    <p:sldId id="447" r:id="rId78"/>
    <p:sldId id="449" r:id="rId79"/>
    <p:sldId id="451" r:id="rId80"/>
    <p:sldId id="450" r:id="rId81"/>
    <p:sldId id="454" r:id="rId82"/>
    <p:sldId id="455" r:id="rId83"/>
    <p:sldId id="452" r:id="rId84"/>
    <p:sldId id="453" r:id="rId85"/>
    <p:sldId id="457" r:id="rId86"/>
    <p:sldId id="456" r:id="rId87"/>
    <p:sldId id="458" r:id="rId88"/>
    <p:sldId id="459" r:id="rId89"/>
    <p:sldId id="489" r:id="rId90"/>
    <p:sldId id="491" r:id="rId91"/>
    <p:sldId id="462" r:id="rId92"/>
    <p:sldId id="517" r:id="rId93"/>
    <p:sldId id="463" r:id="rId94"/>
    <p:sldId id="464" r:id="rId95"/>
    <p:sldId id="465" r:id="rId96"/>
    <p:sldId id="466" r:id="rId97"/>
    <p:sldId id="467" r:id="rId98"/>
    <p:sldId id="468" r:id="rId99"/>
    <p:sldId id="469" r:id="rId100"/>
    <p:sldId id="470" r:id="rId101"/>
    <p:sldId id="471" r:id="rId102"/>
    <p:sldId id="402" r:id="rId103"/>
    <p:sldId id="403" r:id="rId104"/>
    <p:sldId id="404" r:id="rId105"/>
    <p:sldId id="485" r:id="rId106"/>
    <p:sldId id="486" r:id="rId107"/>
    <p:sldId id="473" r:id="rId108"/>
    <p:sldId id="482" r:id="rId109"/>
    <p:sldId id="483" r:id="rId110"/>
    <p:sldId id="474" r:id="rId111"/>
    <p:sldId id="527" r:id="rId112"/>
    <p:sldId id="475" r:id="rId113"/>
    <p:sldId id="478" r:id="rId114"/>
    <p:sldId id="476" r:id="rId115"/>
    <p:sldId id="477" r:id="rId116"/>
    <p:sldId id="479" r:id="rId117"/>
    <p:sldId id="480" r:id="rId118"/>
    <p:sldId id="484" r:id="rId119"/>
    <p:sldId id="487" r:id="rId120"/>
    <p:sldId id="566" r:id="rId121"/>
    <p:sldId id="524" r:id="rId122"/>
    <p:sldId id="532" r:id="rId123"/>
    <p:sldId id="568" r:id="rId124"/>
    <p:sldId id="569" r:id="rId125"/>
    <p:sldId id="531" r:id="rId126"/>
    <p:sldId id="530" r:id="rId127"/>
    <p:sldId id="571" r:id="rId128"/>
    <p:sldId id="572" r:id="rId129"/>
    <p:sldId id="579" r:id="rId130"/>
    <p:sldId id="574" r:id="rId131"/>
    <p:sldId id="576" r:id="rId132"/>
    <p:sldId id="577" r:id="rId133"/>
    <p:sldId id="578" r:id="rId134"/>
    <p:sldId id="575" r:id="rId135"/>
    <p:sldId id="497" r:id="rId136"/>
    <p:sldId id="580" r:id="rId137"/>
    <p:sldId id="499" r:id="rId138"/>
    <p:sldId id="526" r:id="rId139"/>
    <p:sldId id="492" r:id="rId140"/>
    <p:sldId id="589" r:id="rId141"/>
    <p:sldId id="581" r:id="rId142"/>
    <p:sldId id="590" r:id="rId143"/>
    <p:sldId id="592" r:id="rId144"/>
    <p:sldId id="596" r:id="rId145"/>
    <p:sldId id="582" r:id="rId146"/>
    <p:sldId id="593" r:id="rId147"/>
    <p:sldId id="594" r:id="rId148"/>
    <p:sldId id="597" r:id="rId149"/>
    <p:sldId id="595" r:id="rId150"/>
    <p:sldId id="506" r:id="rId151"/>
    <p:sldId id="598" r:id="rId152"/>
    <p:sldId id="599" r:id="rId153"/>
    <p:sldId id="600" r:id="rId154"/>
    <p:sldId id="502" r:id="rId155"/>
    <p:sldId id="586" r:id="rId156"/>
    <p:sldId id="587" r:id="rId157"/>
    <p:sldId id="588" r:id="rId1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4040"/>
    <a:srgbClr val="00FFFF"/>
    <a:srgbClr val="2F57FF"/>
    <a:srgbClr val="FFA0F0"/>
    <a:srgbClr val="FFBFF0"/>
    <a:srgbClr val="0D22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4" autoAdjust="0"/>
    <p:restoredTop sz="94660"/>
  </p:normalViewPr>
  <p:slideViewPr>
    <p:cSldViewPr>
      <p:cViewPr varScale="1">
        <p:scale>
          <a:sx n="64" d="100"/>
          <a:sy n="64" d="100"/>
        </p:scale>
        <p:origin x="-19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printerSettings" Target="printerSettings/printerSettings1.bin"/><Relationship Id="rId161" Type="http://schemas.openxmlformats.org/officeDocument/2006/relationships/presProps" Target="presProps.xml"/><Relationship Id="rId16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theme" Target="theme/theme1.xml"/><Relationship Id="rId16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6D578-CD19-44CC-AEDB-DA38F236AE5A}" type="datetimeFigureOut">
              <a:rPr lang="en-SG" smtClean="0"/>
              <a:pPr/>
              <a:t>7/30/18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38CFA-FE85-4C7C-B0CF-2A4B9E3C6DAB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18000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</a:t>
            </a:fld>
            <a:endParaRPr lang="en-S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21</a:t>
            </a:fld>
            <a:endParaRPr lang="en-SG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22</a:t>
            </a:fld>
            <a:endParaRPr lang="en-SG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23</a:t>
            </a:fld>
            <a:endParaRPr lang="en-SG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24</a:t>
            </a:fld>
            <a:endParaRPr lang="en-SG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25</a:t>
            </a:fld>
            <a:endParaRPr lang="en-SG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26</a:t>
            </a:fld>
            <a:endParaRPr lang="en-SG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38</a:t>
            </a:fld>
            <a:endParaRPr lang="en-SG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39</a:t>
            </a:fld>
            <a:endParaRPr lang="en-SG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77</a:t>
            </a:fld>
            <a:endParaRPr lang="en-SG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78</a:t>
            </a:fld>
            <a:endParaRPr lang="en-S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2</a:t>
            </a:fld>
            <a:endParaRPr lang="en-SG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79</a:t>
            </a:fld>
            <a:endParaRPr lang="en-SG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80</a:t>
            </a:fld>
            <a:endParaRPr lang="en-SG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81</a:t>
            </a:fld>
            <a:endParaRPr lang="en-SG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82</a:t>
            </a:fld>
            <a:endParaRPr lang="en-SG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83</a:t>
            </a:fld>
            <a:endParaRPr lang="en-SG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84</a:t>
            </a:fld>
            <a:endParaRPr lang="en-SG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85</a:t>
            </a:fld>
            <a:endParaRPr lang="en-SG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86</a:t>
            </a:fld>
            <a:endParaRPr lang="en-SG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88</a:t>
            </a:fld>
            <a:endParaRPr lang="en-SG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131</a:t>
            </a:fld>
            <a:endParaRPr lang="en-S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8</a:t>
            </a:fld>
            <a:endParaRPr lang="en-SG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132</a:t>
            </a:fld>
            <a:endParaRPr lang="en-SG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133</a:t>
            </a:fld>
            <a:endParaRPr lang="en-SG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134</a:t>
            </a:fld>
            <a:endParaRPr lang="en-SG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152</a:t>
            </a:fld>
            <a:endParaRPr lang="en-SG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153</a:t>
            </a:fld>
            <a:endParaRPr lang="en-S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10</a:t>
            </a:fld>
            <a:endParaRPr lang="en-S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16</a:t>
            </a:fld>
            <a:endParaRPr lang="en-SG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17</a:t>
            </a:fld>
            <a:endParaRPr lang="en-SG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18</a:t>
            </a:fld>
            <a:endParaRPr lang="en-SG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19</a:t>
            </a:fld>
            <a:endParaRPr lang="en-SG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138CFA-FE85-4C7C-B0CF-2A4B9E3C6DAB}" type="slidenum">
              <a:rPr lang="en-SG" smtClean="0"/>
              <a:pPr/>
              <a:t>20</a:t>
            </a:fld>
            <a:endParaRPr lang="en-S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6F0E8-8FFA-4325-97DD-F4238646D839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A7F99-9E0B-4225-9594-B59CE22A868D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18DA5-288B-4E0D-8A9F-C52D63F147E0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8C874-D3A1-4BD3-8C64-7C5749C4CD8E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9D31B-FEA1-4EA4-BDF7-C7BC2DBFBD48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FAB14-44FF-45C8-B4EB-0F828E63C514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DECF-2E31-4176-9351-5F7F8CB8087A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5451B-B899-4F10-A03A-441C44A74E37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136B5-E26A-4459-A04A-DA8E8E850694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FC319-9B41-41DA-8B32-A6188F8F2958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EF483-87FA-4FFB-B0A2-527C4FD228C1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AA295-B637-40D3-B178-51FC53FBD83C}" type="datetime1">
              <a:rPr lang="en-SG" smtClean="0"/>
              <a:pPr/>
              <a:t>7/30/18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C3CCD-25FF-430B-9B72-12B13F4A5F15}" type="slidenum">
              <a:rPr lang="en-SG" smtClean="0"/>
              <a:pPr/>
              <a:t>‹#›</a:t>
            </a:fld>
            <a:endParaRPr lang="en-S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47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3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4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47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47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aigamedev.com/open/tutorial/lazy-theta-star/" TargetMode="External"/><Relationship Id="rId4" Type="http://schemas.openxmlformats.org/officeDocument/2006/relationships/hyperlink" Target="http://movingai.com/astar.html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3562" y="2139821"/>
            <a:ext cx="84969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Arial Black" pitchFamily="34" charset="0"/>
                <a:cs typeface="Arial" pitchFamily="34" charset="0"/>
              </a:rPr>
              <a:t>Algorithms in Games:</a:t>
            </a:r>
          </a:p>
          <a:p>
            <a:pPr algn="ctr"/>
            <a:r>
              <a:rPr lang="en-SG" sz="48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Any-Angle </a:t>
            </a:r>
            <a:r>
              <a:rPr lang="en-SG" sz="4800" dirty="0" err="1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Pathfinding</a:t>
            </a:r>
            <a:endParaRPr lang="en-SG" sz="4800" dirty="0" smtClean="0">
              <a:solidFill>
                <a:srgbClr val="C00000"/>
              </a:solidFill>
              <a:latin typeface="Arial Black" pitchFamily="34" charset="0"/>
              <a:cs typeface="Arial" pitchFamily="34" charset="0"/>
            </a:endParaRPr>
          </a:p>
          <a:p>
            <a:pPr algn="ctr"/>
            <a:r>
              <a:rPr lang="en-SG" sz="4800" dirty="0" smtClean="0">
                <a:latin typeface="Arial Black" pitchFamily="34" charset="0"/>
                <a:cs typeface="Arial" pitchFamily="34" charset="0"/>
              </a:rPr>
              <a:t>in Open Spaces</a:t>
            </a:r>
            <a:endParaRPr lang="en-US" sz="4800" dirty="0" smtClean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10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83668" y="1725512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602088" y="1737648"/>
            <a:ext cx="5976664" cy="3528392"/>
          </a:xfrm>
          <a:prstGeom prst="line">
            <a:avLst/>
          </a:prstGeom>
          <a:ln w="508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96336" y="4581128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v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u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03648" y="1558464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9104" y="5076392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92261" y="263550"/>
            <a:ext cx="8944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Arial" pitchFamily="34" charset="0"/>
                <a:cs typeface="Arial" pitchFamily="34" charset="0"/>
              </a:rPr>
              <a:t>Bressenham’s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 line-drawing algorithm</a:t>
            </a:r>
          </a:p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Check grid squares in this order: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100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83668" y="1725512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602088" y="1737648"/>
            <a:ext cx="5976664" cy="3528392"/>
          </a:xfrm>
          <a:prstGeom prst="line">
            <a:avLst/>
          </a:prstGeom>
          <a:ln w="508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96336" y="4581128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v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u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03648" y="1558464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9104" y="5076392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92261" y="332656"/>
            <a:ext cx="8944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There is Line of Sight if and only if none</a:t>
            </a:r>
          </a:p>
          <a:p>
            <a:pPr algn="ctr"/>
            <a:r>
              <a:rPr lang="en-US" sz="3200" b="1" dirty="0">
                <a:latin typeface="Arial" pitchFamily="34" charset="0"/>
                <a:cs typeface="Arial" pitchFamily="34" charset="0"/>
              </a:rPr>
              <a:t>o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f these squares are blocked.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101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Oh\Desktop\Any-angle pathfinding\Blk71\bresenham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99720"/>
            <a:ext cx="5472608" cy="64585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Oh\Desktop\Any-angle pathfinding\Blk71\bresenham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5373" y="116632"/>
            <a:ext cx="5813254" cy="66247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Oh\Desktop\Any-angle pathfinding\Blk71\bresenham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7644" y="342264"/>
            <a:ext cx="6408712" cy="61734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805875" y="1844824"/>
            <a:ext cx="55322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Theta*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is not Optimal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Demo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105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819171" y="5508521"/>
            <a:ext cx="749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atin typeface="+mj-lt"/>
                <a:cs typeface="Arial" pitchFamily="34" charset="0"/>
              </a:rPr>
              <a:t>ThetaStar_Hard</a:t>
            </a:r>
            <a:endParaRPr lang="en-SG" sz="3200" dirty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53876" y="332656"/>
            <a:ext cx="84362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Theta* is not optimal!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106</a:t>
            </a:fld>
            <a:endParaRPr lang="en-SG"/>
          </a:p>
        </p:txBody>
      </p:sp>
      <p:pic>
        <p:nvPicPr>
          <p:cNvPr id="13314" name="Picture 2" descr="C:\Users\Oh\Desktop\Any-angle pathfinding\Blk71\ThetaStar_Hard\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1290" y="1518815"/>
            <a:ext cx="6161421" cy="47905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13964" y="476672"/>
            <a:ext cx="85161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Any-Angle </a:t>
            </a:r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Pathfinding</a:t>
            </a:r>
            <a:endParaRPr lang="en-US" sz="5400" dirty="0" smtClean="0">
              <a:latin typeface="Arial Black" pitchFamily="34" charset="0"/>
              <a:cs typeface="Arial" pitchFamily="34" charset="0"/>
            </a:endParaRP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Algorithms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107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1288011" y="3612505"/>
            <a:ext cx="2491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8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Theta</a:t>
            </a:r>
            <a:r>
              <a:rPr lang="en-US" sz="48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*</a:t>
            </a:r>
            <a:endParaRPr lang="en-SG" sz="4800" dirty="0">
              <a:solidFill>
                <a:srgbClr val="C000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544" y="3356992"/>
            <a:ext cx="28868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Visibility</a:t>
            </a:r>
          </a:p>
          <a:p>
            <a:pPr algn="ctr"/>
            <a:r>
              <a:rPr lang="en-US" sz="44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Graphs</a:t>
            </a:r>
            <a:endParaRPr lang="en-SG" sz="4400" dirty="0">
              <a:solidFill>
                <a:srgbClr val="C000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463153" y="2924944"/>
            <a:ext cx="3853263" cy="2160240"/>
          </a:xfrm>
          <a:prstGeom prst="ellipse">
            <a:avLst/>
          </a:prstGeom>
          <a:noFill/>
          <a:ln w="152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964602" y="1916832"/>
            <a:ext cx="72148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Visibility Graph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Algorithm</a:t>
            </a:r>
          </a:p>
          <a:p>
            <a:pPr algn="ctr"/>
            <a:r>
              <a:rPr lang="en-US" sz="3200" dirty="0" smtClean="0">
                <a:latin typeface="Arial Black" pitchFamily="34" charset="0"/>
                <a:cs typeface="Arial" pitchFamily="34" charset="0"/>
              </a:rPr>
              <a:t>Running A* on Visibility Graphs</a:t>
            </a:r>
            <a:endParaRPr lang="en-SG" sz="32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108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162482" y="1628800"/>
            <a:ext cx="6819111" cy="2877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latin typeface="Arial Black" pitchFamily="34" charset="0"/>
                <a:cs typeface="Arial" pitchFamily="34" charset="0"/>
              </a:rPr>
              <a:t>Two Steps</a:t>
            </a:r>
          </a:p>
          <a:p>
            <a:pPr marL="914400" indent="-914400">
              <a:lnSpc>
                <a:spcPct val="150000"/>
              </a:lnSpc>
            </a:pPr>
            <a:r>
              <a:rPr lang="en-US" sz="4000" dirty="0" smtClean="0">
                <a:latin typeface="Arial Black" pitchFamily="34" charset="0"/>
                <a:cs typeface="Arial" pitchFamily="34" charset="0"/>
              </a:rPr>
              <a:t>1) Build Visibility Graph</a:t>
            </a:r>
          </a:p>
          <a:p>
            <a:pPr marL="514350" indent="-514350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2) Run A* on it</a:t>
            </a:r>
            <a:endParaRPr lang="en-SG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109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11</a:t>
            </a:fld>
            <a:endParaRPr lang="en-SG"/>
          </a:p>
        </p:txBody>
      </p:sp>
      <p:pic>
        <p:nvPicPr>
          <p:cNvPr id="1029" name="Picture 5" descr="C:\Users\Oh\Desktop\Any-angle pathfinding\Blk71\codebluegamescen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8921"/>
            <a:ext cx="9144000" cy="67971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988133"/>
              </p:ext>
            </p:extLst>
          </p:nvPr>
        </p:nvGraphicFramePr>
        <p:xfrm>
          <a:off x="755576" y="1412779"/>
          <a:ext cx="7737232" cy="47525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</a:tblGrid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331640" y="1196752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2280" y="4581128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0" name="Diamond 9"/>
          <p:cNvSpPr/>
          <p:nvPr/>
        </p:nvSpPr>
        <p:spPr>
          <a:xfrm>
            <a:off x="1582832" y="1268760"/>
            <a:ext cx="288032" cy="28803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Diamond 10"/>
          <p:cNvSpPr/>
          <p:nvPr/>
        </p:nvSpPr>
        <p:spPr>
          <a:xfrm>
            <a:off x="7389104" y="5076392"/>
            <a:ext cx="288032" cy="28803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110</a:t>
            </a:fld>
            <a:endParaRPr lang="en-SG"/>
          </a:p>
        </p:txBody>
      </p:sp>
      <p:sp>
        <p:nvSpPr>
          <p:cNvPr id="12" name="TextBox 11"/>
          <p:cNvSpPr txBox="1"/>
          <p:nvPr/>
        </p:nvSpPr>
        <p:spPr>
          <a:xfrm>
            <a:off x="1884826" y="332656"/>
            <a:ext cx="5374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Arial Black" pitchFamily="34" charset="0"/>
                <a:cs typeface="Arial" pitchFamily="34" charset="0"/>
              </a:rPr>
              <a:t>Visibility Graph</a:t>
            </a:r>
            <a:endParaRPr lang="en-SG" sz="48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229802"/>
              </p:ext>
            </p:extLst>
          </p:nvPr>
        </p:nvGraphicFramePr>
        <p:xfrm>
          <a:off x="755576" y="1412779"/>
          <a:ext cx="7737232" cy="47525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</a:tblGrid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1" name="Straight Connector 10"/>
          <p:cNvCxnSpPr/>
          <p:nvPr/>
        </p:nvCxnSpPr>
        <p:spPr>
          <a:xfrm flipH="1" flipV="1">
            <a:off x="1691680" y="1412776"/>
            <a:ext cx="5832648" cy="381642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1691680" y="1412776"/>
            <a:ext cx="1008112" cy="9361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699792" y="2348880"/>
            <a:ext cx="1944216" cy="288032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652800" y="3293776"/>
            <a:ext cx="936104" cy="187220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644008" y="5220408"/>
            <a:ext cx="288032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80112" y="3284984"/>
            <a:ext cx="1944216" cy="194421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699792" y="2348880"/>
            <a:ext cx="4878960" cy="288911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699792" y="2357672"/>
            <a:ext cx="2880320" cy="92731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691680" y="1412776"/>
            <a:ext cx="3888432" cy="187220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556456" y="125662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/>
          <p:cNvSpPr/>
          <p:nvPr/>
        </p:nvSpPr>
        <p:spPr>
          <a:xfrm>
            <a:off x="7362728" y="504834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/>
          <p:cNvSpPr txBox="1"/>
          <p:nvPr/>
        </p:nvSpPr>
        <p:spPr>
          <a:xfrm>
            <a:off x="1259632" y="1196752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50496" y="4581128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527728" y="2194400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/>
          <p:cNvSpPr/>
          <p:nvPr/>
        </p:nvSpPr>
        <p:spPr>
          <a:xfrm>
            <a:off x="4443896" y="504834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/>
          <p:cNvSpPr/>
          <p:nvPr/>
        </p:nvSpPr>
        <p:spPr>
          <a:xfrm>
            <a:off x="5427304" y="314096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111</a:t>
            </a:fld>
            <a:endParaRPr lang="en-SG"/>
          </a:p>
        </p:txBody>
      </p:sp>
      <p:sp>
        <p:nvSpPr>
          <p:cNvPr id="22" name="TextBox 21"/>
          <p:cNvSpPr txBox="1"/>
          <p:nvPr/>
        </p:nvSpPr>
        <p:spPr>
          <a:xfrm>
            <a:off x="1884826" y="332656"/>
            <a:ext cx="53744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latin typeface="Arial Black" pitchFamily="34" charset="0"/>
                <a:cs typeface="Arial" pitchFamily="34" charset="0"/>
              </a:rPr>
              <a:t>Visibility Graph</a:t>
            </a:r>
            <a:endParaRPr lang="en-SG" sz="48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461647"/>
              </p:ext>
            </p:extLst>
          </p:nvPr>
        </p:nvGraphicFramePr>
        <p:xfrm>
          <a:off x="755576" y="1412779"/>
          <a:ext cx="7737232" cy="47525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</a:tblGrid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2527728" y="2194400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/>
          <p:cNvSpPr/>
          <p:nvPr/>
        </p:nvSpPr>
        <p:spPr>
          <a:xfrm>
            <a:off x="4443896" y="504834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/>
          <p:cNvSpPr/>
          <p:nvPr/>
        </p:nvSpPr>
        <p:spPr>
          <a:xfrm>
            <a:off x="5427304" y="314096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/>
          <p:cNvSpPr txBox="1"/>
          <p:nvPr/>
        </p:nvSpPr>
        <p:spPr>
          <a:xfrm>
            <a:off x="1331640" y="1196752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30568" y="263550"/>
            <a:ext cx="7082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 pitchFamily="34" charset="0"/>
                <a:ea typeface="Cambria Math" pitchFamily="18" charset="0"/>
                <a:cs typeface="Arial" pitchFamily="34" charset="0"/>
              </a:rPr>
              <a:t>Outer Corners of Walls: YES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92280" y="4581128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1" name="Diamond 30"/>
          <p:cNvSpPr/>
          <p:nvPr/>
        </p:nvSpPr>
        <p:spPr>
          <a:xfrm>
            <a:off x="1582832" y="1268760"/>
            <a:ext cx="288032" cy="28803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Diamond 31"/>
          <p:cNvSpPr/>
          <p:nvPr/>
        </p:nvSpPr>
        <p:spPr>
          <a:xfrm>
            <a:off x="7389104" y="5076392"/>
            <a:ext cx="288032" cy="28803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112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054820"/>
              </p:ext>
            </p:extLst>
          </p:nvPr>
        </p:nvGraphicFramePr>
        <p:xfrm>
          <a:off x="755576" y="1412779"/>
          <a:ext cx="7737232" cy="47525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</a:tblGrid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1556456" y="125662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/>
          <p:cNvSpPr/>
          <p:nvPr/>
        </p:nvSpPr>
        <p:spPr>
          <a:xfrm>
            <a:off x="7362728" y="504834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/>
          <p:cNvSpPr txBox="1"/>
          <p:nvPr/>
        </p:nvSpPr>
        <p:spPr>
          <a:xfrm>
            <a:off x="1259632" y="1196752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06895" y="263550"/>
            <a:ext cx="65302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 pitchFamily="34" charset="0"/>
                <a:ea typeface="Cambria Math" pitchFamily="18" charset="0"/>
                <a:cs typeface="Arial" pitchFamily="34" charset="0"/>
              </a:rPr>
              <a:t>Start and End Vertex: YES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092280" y="4581128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113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405066"/>
              </p:ext>
            </p:extLst>
          </p:nvPr>
        </p:nvGraphicFramePr>
        <p:xfrm>
          <a:off x="755576" y="1412779"/>
          <a:ext cx="7737232" cy="47525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</a:tblGrid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5425632" y="2196072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/>
          <p:cNvSpPr txBox="1"/>
          <p:nvPr/>
        </p:nvSpPr>
        <p:spPr>
          <a:xfrm>
            <a:off x="2208925" y="263550"/>
            <a:ext cx="472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 pitchFamily="34" charset="0"/>
                <a:ea typeface="Cambria Math" pitchFamily="18" charset="0"/>
                <a:cs typeface="Arial" pitchFamily="34" charset="0"/>
              </a:rPr>
              <a:t>Sides of Walls: NO</a:t>
            </a:r>
          </a:p>
        </p:txBody>
      </p:sp>
      <p:sp>
        <p:nvSpPr>
          <p:cNvPr id="8" name="Oval 7"/>
          <p:cNvSpPr/>
          <p:nvPr/>
        </p:nvSpPr>
        <p:spPr>
          <a:xfrm>
            <a:off x="7353936" y="3140968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/>
          <p:cNvSpPr/>
          <p:nvPr/>
        </p:nvSpPr>
        <p:spPr>
          <a:xfrm>
            <a:off x="2527728" y="4085864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/>
          <p:cNvSpPr/>
          <p:nvPr/>
        </p:nvSpPr>
        <p:spPr>
          <a:xfrm>
            <a:off x="1554784" y="2204864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/>
          <p:cNvSpPr/>
          <p:nvPr/>
        </p:nvSpPr>
        <p:spPr>
          <a:xfrm>
            <a:off x="2520608" y="3140968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/>
          <p:cNvSpPr/>
          <p:nvPr/>
        </p:nvSpPr>
        <p:spPr>
          <a:xfrm>
            <a:off x="6389784" y="3149760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/>
          <p:cNvSpPr txBox="1"/>
          <p:nvPr/>
        </p:nvSpPr>
        <p:spPr>
          <a:xfrm>
            <a:off x="1331640" y="1196752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92280" y="4581128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491880" y="5046672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Diamond 23"/>
          <p:cNvSpPr/>
          <p:nvPr/>
        </p:nvSpPr>
        <p:spPr>
          <a:xfrm>
            <a:off x="1582832" y="1268760"/>
            <a:ext cx="288032" cy="28803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Diamond 24"/>
          <p:cNvSpPr/>
          <p:nvPr/>
        </p:nvSpPr>
        <p:spPr>
          <a:xfrm>
            <a:off x="7389104" y="5076392"/>
            <a:ext cx="288032" cy="28803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114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471970"/>
              </p:ext>
            </p:extLst>
          </p:nvPr>
        </p:nvGraphicFramePr>
        <p:xfrm>
          <a:off x="755576" y="1412779"/>
          <a:ext cx="7737232" cy="47525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</a:tblGrid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Oval 18"/>
          <p:cNvSpPr/>
          <p:nvPr/>
        </p:nvSpPr>
        <p:spPr>
          <a:xfrm>
            <a:off x="5425632" y="1251176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/>
          <p:cNvSpPr txBox="1"/>
          <p:nvPr/>
        </p:nvSpPr>
        <p:spPr>
          <a:xfrm>
            <a:off x="1211057" y="263550"/>
            <a:ext cx="6721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latin typeface="Arial" pitchFamily="34" charset="0"/>
                <a:ea typeface="Cambria Math" pitchFamily="18" charset="0"/>
                <a:cs typeface="Arial" pitchFamily="34" charset="0"/>
              </a:rPr>
              <a:t>Inner Corners of Walls: NO</a:t>
            </a:r>
          </a:p>
        </p:txBody>
      </p:sp>
      <p:sp>
        <p:nvSpPr>
          <p:cNvPr id="8" name="Oval 7"/>
          <p:cNvSpPr/>
          <p:nvPr/>
        </p:nvSpPr>
        <p:spPr>
          <a:xfrm>
            <a:off x="8325208" y="3140968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/>
          <p:cNvSpPr/>
          <p:nvPr/>
        </p:nvSpPr>
        <p:spPr>
          <a:xfrm>
            <a:off x="2527728" y="5041224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/>
          <p:cNvSpPr/>
          <p:nvPr/>
        </p:nvSpPr>
        <p:spPr>
          <a:xfrm>
            <a:off x="592304" y="2204864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/>
          <p:cNvSpPr/>
          <p:nvPr/>
        </p:nvSpPr>
        <p:spPr>
          <a:xfrm>
            <a:off x="592304" y="1251176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/>
          <p:cNvSpPr/>
          <p:nvPr/>
        </p:nvSpPr>
        <p:spPr>
          <a:xfrm>
            <a:off x="4454360" y="6002032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Oval 12"/>
          <p:cNvSpPr/>
          <p:nvPr/>
        </p:nvSpPr>
        <p:spPr>
          <a:xfrm>
            <a:off x="8325208" y="5994912"/>
            <a:ext cx="344128" cy="344128"/>
          </a:xfrm>
          <a:prstGeom prst="ellipse">
            <a:avLst/>
          </a:prstGeom>
          <a:solidFill>
            <a:srgbClr val="FF0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/>
          <p:cNvSpPr txBox="1"/>
          <p:nvPr/>
        </p:nvSpPr>
        <p:spPr>
          <a:xfrm>
            <a:off x="1331640" y="1196752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92280" y="4581128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8" name="Diamond 17"/>
          <p:cNvSpPr/>
          <p:nvPr/>
        </p:nvSpPr>
        <p:spPr>
          <a:xfrm>
            <a:off x="1582832" y="1268760"/>
            <a:ext cx="288032" cy="28803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Diamond 19"/>
          <p:cNvSpPr/>
          <p:nvPr/>
        </p:nvSpPr>
        <p:spPr>
          <a:xfrm>
            <a:off x="7389104" y="5076392"/>
            <a:ext cx="288032" cy="288032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115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872542"/>
              </p:ext>
            </p:extLst>
          </p:nvPr>
        </p:nvGraphicFramePr>
        <p:xfrm>
          <a:off x="755576" y="1412779"/>
          <a:ext cx="7737232" cy="47525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</a:tblGrid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068498" y="116632"/>
            <a:ext cx="7007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Arial" pitchFamily="34" charset="0"/>
                <a:ea typeface="Cambria Math" pitchFamily="18" charset="0"/>
                <a:cs typeface="Arial" pitchFamily="34" charset="0"/>
              </a:rPr>
              <a:t>Connect all pairs of nodes with</a:t>
            </a:r>
          </a:p>
          <a:p>
            <a:pPr algn="ctr"/>
            <a:r>
              <a:rPr lang="en-US" sz="3600" b="1" dirty="0" smtClean="0">
                <a:latin typeface="Arial" pitchFamily="34" charset="0"/>
                <a:ea typeface="Cambria Math" pitchFamily="18" charset="0"/>
                <a:cs typeface="Arial" pitchFamily="34" charset="0"/>
              </a:rPr>
              <a:t>Line-of-Sight to each other.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1691680" y="1412776"/>
            <a:ext cx="5832648" cy="381642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1691680" y="1412776"/>
            <a:ext cx="1008112" cy="93610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699792" y="2348880"/>
            <a:ext cx="1944216" cy="288032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652800" y="3293776"/>
            <a:ext cx="936104" cy="187220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644008" y="5220408"/>
            <a:ext cx="2880320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80112" y="3284984"/>
            <a:ext cx="1944216" cy="194421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699792" y="2348880"/>
            <a:ext cx="4878960" cy="288911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699792" y="2357672"/>
            <a:ext cx="2880320" cy="92731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691680" y="1412776"/>
            <a:ext cx="3888432" cy="187220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556456" y="125662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/>
          <p:cNvSpPr/>
          <p:nvPr/>
        </p:nvSpPr>
        <p:spPr>
          <a:xfrm>
            <a:off x="7362728" y="504834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/>
          <p:cNvSpPr txBox="1"/>
          <p:nvPr/>
        </p:nvSpPr>
        <p:spPr>
          <a:xfrm>
            <a:off x="1259632" y="1196752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50496" y="4581128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527728" y="2194400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/>
          <p:cNvSpPr/>
          <p:nvPr/>
        </p:nvSpPr>
        <p:spPr>
          <a:xfrm>
            <a:off x="4443896" y="504834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/>
          <p:cNvSpPr/>
          <p:nvPr/>
        </p:nvSpPr>
        <p:spPr>
          <a:xfrm>
            <a:off x="5427304" y="314096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116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015949"/>
              </p:ext>
            </p:extLst>
          </p:nvPr>
        </p:nvGraphicFramePr>
        <p:xfrm>
          <a:off x="755576" y="1412779"/>
          <a:ext cx="7737232" cy="47525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  <a:gridCol w="967154"/>
              </a:tblGrid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950505"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300" dirty="0"/>
                    </a:p>
                  </a:txBody>
                  <a:tcPr marL="116058" marR="116058" marT="58029" marB="58029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29922" y="395953"/>
            <a:ext cx="8084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Arial" pitchFamily="34" charset="0"/>
                <a:ea typeface="Cambria Math" pitchFamily="18" charset="0"/>
                <a:cs typeface="Arial" pitchFamily="34" charset="0"/>
              </a:rPr>
              <a:t>The length of each line is its weight.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1691680" y="1412776"/>
            <a:ext cx="5832648" cy="38164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1691680" y="1412776"/>
            <a:ext cx="1008112" cy="9361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2699792" y="2348880"/>
            <a:ext cx="1944216" cy="2880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652800" y="3293776"/>
            <a:ext cx="936104" cy="1872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644008" y="5220408"/>
            <a:ext cx="28803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80112" y="3284984"/>
            <a:ext cx="1944216" cy="19442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699792" y="2348880"/>
            <a:ext cx="4878960" cy="2889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699792" y="2357672"/>
            <a:ext cx="2880320" cy="9273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691680" y="1412776"/>
            <a:ext cx="3888432" cy="187220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556456" y="125662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/>
          <p:cNvSpPr/>
          <p:nvPr/>
        </p:nvSpPr>
        <p:spPr>
          <a:xfrm>
            <a:off x="7362728" y="504834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TextBox 24"/>
          <p:cNvSpPr txBox="1"/>
          <p:nvPr/>
        </p:nvSpPr>
        <p:spPr>
          <a:xfrm>
            <a:off x="1259632" y="1196752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50496" y="4581128"/>
            <a:ext cx="4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6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2527728" y="2194400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/>
          <p:cNvSpPr/>
          <p:nvPr/>
        </p:nvSpPr>
        <p:spPr>
          <a:xfrm>
            <a:off x="4443896" y="5048344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/>
          <p:cNvSpPr/>
          <p:nvPr/>
        </p:nvSpPr>
        <p:spPr>
          <a:xfrm>
            <a:off x="5427304" y="314096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117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560164" y="1844824"/>
            <a:ext cx="60237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Visibility Graph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Algorithm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Demo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118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819171" y="5508521"/>
            <a:ext cx="7497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atin typeface="+mj-lt"/>
                <a:cs typeface="Arial" pitchFamily="34" charset="0"/>
              </a:rPr>
              <a:t>VGraph</a:t>
            </a:r>
            <a:endParaRPr lang="en-US" sz="3200" dirty="0" smtClean="0">
              <a:latin typeface="+mj-lt"/>
              <a:cs typeface="Arial" pitchFamily="34" charset="0"/>
            </a:endParaRPr>
          </a:p>
          <a:p>
            <a:pPr algn="ctr"/>
            <a:r>
              <a:rPr lang="en-US" sz="3200" dirty="0" err="1" smtClean="0">
                <a:latin typeface="+mj-lt"/>
                <a:cs typeface="Arial" pitchFamily="34" charset="0"/>
              </a:rPr>
              <a:t>VisibilityGraph_LostTemple</a:t>
            </a:r>
            <a:endParaRPr lang="en-SG" sz="3200" dirty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Oh\Desktop\Any-angle pathfinding\Blk71\VGraph_Hard\2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4"/>
            <a:ext cx="6192688" cy="48148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432976" y="416858"/>
            <a:ext cx="8278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Visibility Graphs are Optimal</a:t>
            </a:r>
            <a:endParaRPr lang="en-SG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119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12</a:t>
            </a:fld>
            <a:endParaRPr lang="en-SG"/>
          </a:p>
        </p:txBody>
      </p:sp>
      <p:pic>
        <p:nvPicPr>
          <p:cNvPr id="1026" name="Picture 2" descr="C:\Users\Oh\Desktop\Any-angle pathfinding\Blk71\gamemap_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63566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248038" y="620688"/>
            <a:ext cx="6647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Other Algorithms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120</a:t>
            </a:fld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00808"/>
            <a:ext cx="799288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Arial Black" pitchFamily="34" charset="0"/>
                <a:cs typeface="Arial" pitchFamily="34" charset="0"/>
              </a:rPr>
              <a:t>Post-Smoothing: </a:t>
            </a:r>
          </a:p>
          <a:p>
            <a:r>
              <a:rPr lang="en-US" sz="2400" dirty="0" smtClean="0">
                <a:latin typeface="Arial Black" pitchFamily="34" charset="0"/>
                <a:cs typeface="Arial" pitchFamily="34" charset="0"/>
              </a:rPr>
              <a:t>Not a </a:t>
            </a:r>
            <a:r>
              <a:rPr lang="en-US" sz="2400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2400" dirty="0" smtClean="0">
                <a:latin typeface="Arial Black" pitchFamily="34" charset="0"/>
                <a:cs typeface="Arial" pitchFamily="34" charset="0"/>
              </a:rPr>
              <a:t> algorithm, but an extra</a:t>
            </a:r>
          </a:p>
          <a:p>
            <a:r>
              <a:rPr lang="en-US" sz="2400" dirty="0" smtClean="0">
                <a:latin typeface="Arial Black" pitchFamily="34" charset="0"/>
                <a:cs typeface="Arial" pitchFamily="34" charset="0"/>
              </a:rPr>
              <a:t>post-processing step to “smoothen out” jagged paths.</a:t>
            </a:r>
          </a:p>
          <a:p>
            <a:endParaRPr lang="en-US" sz="3200" dirty="0" smtClean="0">
              <a:latin typeface="Arial Black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200" dirty="0" smtClean="0">
                <a:latin typeface="Arial Black" pitchFamily="34" charset="0"/>
                <a:cs typeface="Arial" pitchFamily="34" charset="0"/>
              </a:rPr>
              <a:t>Lazy Theta*:</a:t>
            </a:r>
          </a:p>
          <a:p>
            <a:r>
              <a:rPr lang="en-US" sz="2400" dirty="0" smtClean="0">
                <a:latin typeface="Arial Black" pitchFamily="34" charset="0"/>
                <a:cs typeface="Arial" pitchFamily="34" charset="0"/>
              </a:rPr>
              <a:t>If you find Theta* too slow due to the many Line-of-Sight checks,</a:t>
            </a:r>
          </a:p>
          <a:p>
            <a:r>
              <a:rPr lang="en-US" sz="2400" dirty="0" smtClean="0">
                <a:latin typeface="Arial Black" pitchFamily="34" charset="0"/>
                <a:cs typeface="Arial" pitchFamily="34" charset="0"/>
              </a:rPr>
              <a:t>Lazy Theta* runs faster, but gives slightly longer path lengths.</a:t>
            </a:r>
            <a:endParaRPr lang="en-SG" sz="24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248038" y="620688"/>
            <a:ext cx="6647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Other Algorithms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121</a:t>
            </a:fld>
            <a:endParaRPr lang="en-SG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1700808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smtClean="0">
                <a:latin typeface="Arial Black" pitchFamily="34" charset="0"/>
                <a:cs typeface="Arial" pitchFamily="34" charset="0"/>
              </a:rPr>
              <a:t>Jump Point Search: </a:t>
            </a:r>
          </a:p>
          <a:p>
            <a:r>
              <a:rPr lang="en-US" sz="2400" dirty="0" smtClean="0">
                <a:latin typeface="Arial Black" pitchFamily="34" charset="0"/>
                <a:cs typeface="Arial" pitchFamily="34" charset="0"/>
              </a:rPr>
              <a:t>A very fast variation of A* for uniform grids. If speed is top priority, use this with post-smoothing.</a:t>
            </a:r>
            <a:endParaRPr lang="en-SG" sz="24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964799" y="2276872"/>
            <a:ext cx="5214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Observations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122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123</a:t>
            </a:fld>
            <a:endParaRPr lang="en-SG"/>
          </a:p>
        </p:txBody>
      </p:sp>
      <p:pic>
        <p:nvPicPr>
          <p:cNvPr id="1026" name="Picture 2" descr="C:\Users\Oh\Desktop\Any-angle pathfinding\Blk71\MazeRenders\baldursgate_AR0070S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0064" y="1916832"/>
            <a:ext cx="1821695" cy="1968606"/>
          </a:xfrm>
          <a:prstGeom prst="rect">
            <a:avLst/>
          </a:prstGeom>
          <a:noFill/>
        </p:spPr>
      </p:pic>
      <p:pic>
        <p:nvPicPr>
          <p:cNvPr id="1027" name="Picture 3" descr="C:\Users\Oh\Desktop\Any-angle pathfinding\Blk71\MazeRenders\baldursgate_AR0418S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5125" y="3284984"/>
            <a:ext cx="1108923" cy="990110"/>
          </a:xfrm>
          <a:prstGeom prst="rect">
            <a:avLst/>
          </a:prstGeom>
          <a:noFill/>
        </p:spPr>
      </p:pic>
      <p:pic>
        <p:nvPicPr>
          <p:cNvPr id="1028" name="Picture 4" descr="C:\Users\Oh\Desktop\Any-angle pathfinding\Blk71\MazeRenders\baldursgate_AR0705S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08802"/>
            <a:ext cx="1818621" cy="1564014"/>
          </a:xfrm>
          <a:prstGeom prst="rect">
            <a:avLst/>
          </a:prstGeom>
          <a:noFill/>
        </p:spPr>
      </p:pic>
      <p:pic>
        <p:nvPicPr>
          <p:cNvPr id="1032" name="Picture 8" descr="C:\Users\Oh\Desktop\Any-angle pathfinding\Blk71\MazeRenders\extinc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4077072"/>
            <a:ext cx="2555776" cy="2555776"/>
          </a:xfrm>
          <a:prstGeom prst="rect">
            <a:avLst/>
          </a:prstGeom>
          <a:noFill/>
        </p:spPr>
      </p:pic>
      <p:pic>
        <p:nvPicPr>
          <p:cNvPr id="1033" name="Picture 9" descr="C:\Users\Oh\Desktop\Any-angle pathfinding\Blk71\MazeRenders\losttempl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4365104"/>
            <a:ext cx="2232248" cy="2215337"/>
          </a:xfrm>
          <a:prstGeom prst="rect">
            <a:avLst/>
          </a:prstGeom>
          <a:noFill/>
        </p:spPr>
      </p:pic>
      <p:pic>
        <p:nvPicPr>
          <p:cNvPr id="1036" name="Picture 12" descr="C:\Users\Oh\Desktop\Any-angle pathfinding\Blk71\MazeRenders\steppesofwar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0192" y="3645024"/>
            <a:ext cx="2448272" cy="2448272"/>
          </a:xfrm>
          <a:prstGeom prst="rect">
            <a:avLst/>
          </a:prstGeom>
          <a:noFill/>
        </p:spPr>
      </p:pic>
      <p:pic>
        <p:nvPicPr>
          <p:cNvPr id="1037" name="Picture 13" descr="C:\Users\Oh\Desktop\Any-angle pathfinding\Blk71\MazeRenders\wc3_dragonfir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71800" y="188640"/>
            <a:ext cx="3024336" cy="3024336"/>
          </a:xfrm>
          <a:prstGeom prst="rect">
            <a:avLst/>
          </a:prstGeom>
          <a:noFill/>
        </p:spPr>
      </p:pic>
      <p:pic>
        <p:nvPicPr>
          <p:cNvPr id="1038" name="Picture 14" descr="C:\Users\Oh\Desktop\Any-angle pathfinding\Blk71\MazeRenders\wc3_icecrow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68144" y="188640"/>
            <a:ext cx="2952328" cy="2952328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124</a:t>
            </a:fld>
            <a:endParaRPr lang="en-SG"/>
          </a:p>
        </p:txBody>
      </p:sp>
      <p:pic>
        <p:nvPicPr>
          <p:cNvPr id="1029" name="Picture 5" descr="C:\Users\Oh\Desktop\Any-angle pathfinding\Blk71\MazeRenders\def_iHHLNUOB_iMJ_iMJ_iS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2232248" cy="2232248"/>
          </a:xfrm>
          <a:prstGeom prst="rect">
            <a:avLst/>
          </a:prstGeom>
          <a:noFill/>
        </p:spPr>
      </p:pic>
      <p:pic>
        <p:nvPicPr>
          <p:cNvPr id="1030" name="Picture 6" descr="C:\Users\Oh\Desktop\Any-angle pathfinding\Blk71\MazeRenders\def_iIRXXUKC_iUP_iUP_iS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1520788"/>
            <a:ext cx="2304256" cy="2304256"/>
          </a:xfrm>
          <a:prstGeom prst="rect">
            <a:avLst/>
          </a:prstGeom>
          <a:noFill/>
        </p:spPr>
      </p:pic>
      <p:pic>
        <p:nvPicPr>
          <p:cNvPr id="1031" name="Picture 7" descr="C:\Users\Oh\Desktop\Any-angle pathfinding\Blk71\MazeRenders\def_iZLPIX5B_iMJ_iMJ_i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7172" y="4077072"/>
            <a:ext cx="2304256" cy="2304256"/>
          </a:xfrm>
          <a:prstGeom prst="rect">
            <a:avLst/>
          </a:prstGeom>
          <a:noFill/>
        </p:spPr>
      </p:pic>
      <p:pic>
        <p:nvPicPr>
          <p:cNvPr id="1034" name="Picture 10" descr="C:\Users\Oh\Desktop\Any-angle pathfinding\Blk71\MazeRenders\obst10_random512-10-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25552" y="1570484"/>
            <a:ext cx="2204864" cy="2204864"/>
          </a:xfrm>
          <a:prstGeom prst="rect">
            <a:avLst/>
          </a:prstGeom>
          <a:noFill/>
        </p:spPr>
      </p:pic>
      <p:pic>
        <p:nvPicPr>
          <p:cNvPr id="1035" name="Picture 11" descr="C:\Users\Oh\Desktop\Any-angle pathfinding\Blk71\MazeRenders\obst40_random512-40-7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4540" y="4077072"/>
            <a:ext cx="2304256" cy="230425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125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251520" y="44624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 pitchFamily="34" charset="0"/>
                <a:cs typeface="Arial" pitchFamily="34" charset="0"/>
              </a:rPr>
              <a:t>Running Time (ms)</a:t>
            </a:r>
          </a:p>
        </p:txBody>
      </p:sp>
      <p:pic>
        <p:nvPicPr>
          <p:cNvPr id="6148" name="Picture 4" descr="C:\Users\Oh\Desktop\Any-angle pathfinding\Blk71\stopwa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16632"/>
            <a:ext cx="648073" cy="648072"/>
          </a:xfrm>
          <a:prstGeom prst="rect">
            <a:avLst/>
          </a:prstGeom>
          <a:noFill/>
        </p:spPr>
      </p:pic>
      <p:pic>
        <p:nvPicPr>
          <p:cNvPr id="8" name="Picture 3" descr="C:\Users\Oh\Desktop\Any-angle pathfinding\Blk71\Graphs\FullRunningti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488" y="836712"/>
            <a:ext cx="8979024" cy="477254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126</a:t>
            </a:fld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251520" y="44624"/>
            <a:ext cx="8640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 Black" pitchFamily="34" charset="0"/>
                <a:cs typeface="Arial" pitchFamily="34" charset="0"/>
              </a:rPr>
              <a:t>Path Lengths (ratio to optimal)</a:t>
            </a:r>
            <a:endParaRPr lang="en-SG" sz="2800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5123" name="Picture 3" descr="C:\Users\Oh\Desktop\Any-angle pathfinding\Blk71\footprint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16632"/>
            <a:ext cx="633412" cy="633412"/>
          </a:xfrm>
          <a:prstGeom prst="rect">
            <a:avLst/>
          </a:prstGeom>
          <a:noFill/>
        </p:spPr>
      </p:pic>
      <p:pic>
        <p:nvPicPr>
          <p:cNvPr id="7" name="Picture 2" descr="C:\Users\Oh\Desktop\Any-angle pathfinding\Blk71\Graphs\FullPathleng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57" y="837228"/>
            <a:ext cx="9047287" cy="4752012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888761" y="2276872"/>
            <a:ext cx="53665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Running Time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Comparison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127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Oh\Desktop\Any-angle pathfinding\Blk71\Graphs\RunningTi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548680"/>
            <a:ext cx="7096125" cy="5334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128</a:t>
            </a:fld>
            <a:endParaRPr lang="en-SG"/>
          </a:p>
        </p:txBody>
      </p:sp>
      <p:pic>
        <p:nvPicPr>
          <p:cNvPr id="6" name="Picture 4" descr="C:\Users\Oh\Desktop\Any-angle pathfinding\Blk71\stopwa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5" y="620688"/>
            <a:ext cx="792089" cy="792088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7149430" y="4688681"/>
            <a:ext cx="2808312" cy="31432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Oh\Desktop\Any-angle pathfinding\Blk71\Graphs\RunningTime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548680"/>
            <a:ext cx="7096125" cy="5334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129</a:t>
            </a:fld>
            <a:endParaRPr lang="en-SG"/>
          </a:p>
        </p:txBody>
      </p:sp>
      <p:pic>
        <p:nvPicPr>
          <p:cNvPr id="7" name="Picture 4" descr="C:\Users\Oh\Desktop\Any-angle pathfinding\Blk71\stopwa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5" y="620688"/>
            <a:ext cx="792089" cy="792088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13</a:t>
            </a:fld>
            <a:endParaRPr lang="en-SG"/>
          </a:p>
        </p:txBody>
      </p:sp>
      <p:pic>
        <p:nvPicPr>
          <p:cNvPr id="1026" name="Picture 2" descr="C:\Users\Oh\Desktop\Any-angle pathfinding\Blk71\gamemap_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635666" cy="6858000"/>
          </a:xfrm>
          <a:prstGeom prst="rect">
            <a:avLst/>
          </a:prstGeom>
          <a:noFill/>
        </p:spPr>
      </p:pic>
      <p:pic>
        <p:nvPicPr>
          <p:cNvPr id="3074" name="Picture 2" descr="C:\Users\Oh\Desktop\Any-angle pathfinding\Blk71\med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365104"/>
            <a:ext cx="689711" cy="57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202471" y="2276872"/>
            <a:ext cx="47391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Path Length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Comparison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130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Oh\Desktop\Any-angle pathfinding\Blk71\Graphs\PathLeng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968" y="548680"/>
            <a:ext cx="7544065" cy="532859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131</a:t>
            </a:fld>
            <a:endParaRPr lang="en-SG"/>
          </a:p>
        </p:txBody>
      </p:sp>
      <p:pic>
        <p:nvPicPr>
          <p:cNvPr id="7" name="Picture 3" descr="C:\Users\Oh\Desktop\Any-angle pathfinding\Blk71\footprint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620688"/>
            <a:ext cx="864096" cy="86409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132</a:t>
            </a:fld>
            <a:endParaRPr lang="en-SG"/>
          </a:p>
        </p:txBody>
      </p:sp>
      <p:pic>
        <p:nvPicPr>
          <p:cNvPr id="6147" name="Picture 3" descr="C:\Users\Oh\Desktop\Any-angle pathfinding\Blk71\AnyAnglePathC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379" y="1628800"/>
            <a:ext cx="4321109" cy="335626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8" name="Picture 4" descr="C:\Users\Oh\Desktop\Any-angle pathfinding\Blk71\NonAnyAngleCb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629044"/>
            <a:ext cx="4320480" cy="3355774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09574" y="171797"/>
            <a:ext cx="38722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rial Black" pitchFamily="34" charset="0"/>
                <a:cs typeface="Arial" pitchFamily="34" charset="0"/>
              </a:rPr>
              <a:t>A*,</a:t>
            </a:r>
          </a:p>
          <a:p>
            <a:pPr algn="ctr"/>
            <a:r>
              <a:rPr lang="en-US" sz="2800" dirty="0" err="1" smtClean="0">
                <a:latin typeface="Arial Black" pitchFamily="34" charset="0"/>
                <a:cs typeface="Arial" pitchFamily="34" charset="0"/>
              </a:rPr>
              <a:t>Dijkstra</a:t>
            </a:r>
            <a:r>
              <a:rPr lang="en-US" sz="2800" dirty="0" smtClean="0">
                <a:latin typeface="Arial Black" pitchFamily="34" charset="0"/>
                <a:cs typeface="Arial" pitchFamily="34" charset="0"/>
              </a:rPr>
              <a:t>,</a:t>
            </a:r>
          </a:p>
          <a:p>
            <a:pPr algn="ctr"/>
            <a:r>
              <a:rPr lang="en-US" sz="2800" dirty="0" smtClean="0">
                <a:latin typeface="Arial Black" pitchFamily="34" charset="0"/>
                <a:cs typeface="Arial" pitchFamily="34" charset="0"/>
              </a:rPr>
              <a:t>Jump Point Search</a:t>
            </a:r>
            <a:endParaRPr lang="en-SG" sz="28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1317" y="404664"/>
            <a:ext cx="33115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rial Black" pitchFamily="34" charset="0"/>
                <a:cs typeface="Arial" pitchFamily="34" charset="0"/>
              </a:rPr>
              <a:t>Theta*,</a:t>
            </a:r>
          </a:p>
          <a:p>
            <a:pPr algn="ctr"/>
            <a:r>
              <a:rPr lang="en-US" sz="2800" dirty="0" err="1" smtClean="0">
                <a:latin typeface="Arial Black" pitchFamily="34" charset="0"/>
                <a:cs typeface="Arial" pitchFamily="34" charset="0"/>
              </a:rPr>
              <a:t>VisibilityGraphs</a:t>
            </a:r>
            <a:endParaRPr lang="en-SG" sz="28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Oh\Desktop\Any-angle pathfinding\Blk71\Graphs\PathLeng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968" y="548680"/>
            <a:ext cx="7544065" cy="532859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133</a:t>
            </a:fld>
            <a:endParaRPr lang="en-SG"/>
          </a:p>
        </p:txBody>
      </p:sp>
      <p:pic>
        <p:nvPicPr>
          <p:cNvPr id="7" name="Picture 3" descr="C:\Users\Oh\Desktop\Any-angle pathfinding\Blk71\footprint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620688"/>
            <a:ext cx="864096" cy="86409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5" name="Picture 5" descr="C:\Users\Oh\Desktop\Any-angle pathfinding\Blk71\Graphs\PathLengthSmooth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9968" y="548680"/>
            <a:ext cx="7544065" cy="532859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134</a:t>
            </a:fld>
            <a:endParaRPr lang="en-SG"/>
          </a:p>
        </p:txBody>
      </p:sp>
      <p:pic>
        <p:nvPicPr>
          <p:cNvPr id="10" name="Picture 3" descr="C:\Users\Oh\Desktop\Any-angle pathfinding\Blk71\footprint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616" y="620688"/>
            <a:ext cx="864096" cy="864096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964799" y="692696"/>
            <a:ext cx="52144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Observations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135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692486" y="2170599"/>
            <a:ext cx="77590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Don’t do </a:t>
            </a:r>
            <a:r>
              <a:rPr lang="en-US" sz="4000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4000" dirty="0" smtClean="0">
                <a:latin typeface="Arial Black" pitchFamily="34" charset="0"/>
                <a:cs typeface="Arial" pitchFamily="34" charset="0"/>
              </a:rPr>
              <a:t> without a heuristic!</a:t>
            </a:r>
          </a:p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It makes a lot of difference in running time!</a:t>
            </a:r>
            <a:endParaRPr lang="en-SG" sz="40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136</a:t>
            </a:fld>
            <a:endParaRPr lang="en-SG"/>
          </a:p>
        </p:txBody>
      </p:sp>
      <p:pic>
        <p:nvPicPr>
          <p:cNvPr id="7170" name="Picture 2" descr="C:\Users\Oh\Desktop\Any-angle pathfinding\Blk71\Graphs\HeuristicRunningTim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6906" y="353436"/>
            <a:ext cx="8550188" cy="5091788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C:\Users\Oh\Desktop\Any-angle pathfinding\Blk71\stopwa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5" y="404664"/>
            <a:ext cx="936105" cy="936104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Oh\Desktop\Any-angle pathfinding\Blk71\AStarSearch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3888432" cy="38884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4103" name="Picture 7" descr="C:\Users\Oh\Desktop\Any-angle pathfinding\Blk71\DijkstraSearchTre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772816"/>
            <a:ext cx="3888432" cy="38884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23528" y="332656"/>
            <a:ext cx="4095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A*</a:t>
            </a:r>
          </a:p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Search Tree</a:t>
            </a:r>
            <a:endParaRPr lang="en-SG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332656"/>
            <a:ext cx="4095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Arial Black" pitchFamily="34" charset="0"/>
                <a:cs typeface="Arial" pitchFamily="34" charset="0"/>
              </a:rPr>
              <a:t>Dijkstra</a:t>
            </a:r>
            <a:endParaRPr lang="en-US" sz="4000" dirty="0" smtClean="0">
              <a:latin typeface="Arial Black" pitchFamily="34" charset="0"/>
              <a:cs typeface="Arial" pitchFamily="34" charset="0"/>
            </a:endParaRPr>
          </a:p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Search Tree</a:t>
            </a:r>
            <a:endParaRPr lang="en-SG" sz="40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Oh\Desktop\Any-angle pathfinding\Blk71\AStarOctileSearch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772816"/>
            <a:ext cx="3888432" cy="38884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91580" y="704890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A* with </a:t>
            </a:r>
            <a:r>
              <a:rPr lang="en-US" sz="4000" dirty="0" err="1" smtClean="0">
                <a:latin typeface="Arial Black" pitchFamily="34" charset="0"/>
                <a:cs typeface="Arial" pitchFamily="34" charset="0"/>
              </a:rPr>
              <a:t>Octile</a:t>
            </a:r>
            <a:r>
              <a:rPr lang="en-US" sz="4000" dirty="0" smtClean="0">
                <a:latin typeface="Arial Black" pitchFamily="34" charset="0"/>
                <a:cs typeface="Arial" pitchFamily="34" charset="0"/>
              </a:rPr>
              <a:t> Heuristic</a:t>
            </a:r>
            <a:endParaRPr lang="en-SG" sz="40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433725" y="332656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+mj-lt"/>
                <a:cs typeface="Arial" pitchFamily="34" charset="0"/>
              </a:rPr>
              <a:t>Conclusion</a:t>
            </a:r>
            <a:endParaRPr lang="en-SG" sz="3600" b="1" dirty="0">
              <a:latin typeface="+mj-lt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139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251520" y="1268760"/>
            <a:ext cx="38884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itchFamily="34" charset="0"/>
                <a:cs typeface="Arial" pitchFamily="34" charset="0"/>
              </a:rPr>
              <a:t>Theta*: </a:t>
            </a:r>
          </a:p>
          <a:p>
            <a:pPr algn="ctr"/>
            <a:r>
              <a:rPr lang="en-US" sz="2800" dirty="0" smtClean="0">
                <a:latin typeface="+mj-lt"/>
                <a:cs typeface="Arial" pitchFamily="34" charset="0"/>
              </a:rPr>
              <a:t>Runs fast, not optimal</a:t>
            </a:r>
          </a:p>
          <a:p>
            <a:pPr algn="ctr"/>
            <a:r>
              <a:rPr lang="en-US" sz="2800" dirty="0" smtClean="0">
                <a:latin typeface="+mj-lt"/>
                <a:cs typeface="Arial" pitchFamily="34" charset="0"/>
              </a:rPr>
              <a:t>But very close to optimal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9716" y="1268760"/>
            <a:ext cx="42487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itchFamily="34" charset="0"/>
                <a:cs typeface="Arial" pitchFamily="34" charset="0"/>
              </a:rPr>
              <a:t>Visibility Graphs:</a:t>
            </a:r>
          </a:p>
          <a:p>
            <a:pPr algn="ctr"/>
            <a:r>
              <a:rPr lang="en-US" sz="2800" dirty="0" smtClean="0">
                <a:latin typeface="+mj-lt"/>
                <a:cs typeface="Arial" pitchFamily="34" charset="0"/>
              </a:rPr>
              <a:t>Optimal, but runs very slowly on large maps</a:t>
            </a:r>
            <a:endParaRPr lang="en-SG" sz="2800" dirty="0">
              <a:latin typeface="+mj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72" y="3356992"/>
            <a:ext cx="77048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 Black" pitchFamily="34" charset="0"/>
                <a:cs typeface="Arial" pitchFamily="34" charset="0"/>
              </a:rPr>
              <a:t>A* (8-directional): </a:t>
            </a:r>
          </a:p>
          <a:p>
            <a:pPr algn="ctr"/>
            <a:r>
              <a:rPr lang="en-US" sz="2800" dirty="0" smtClean="0">
                <a:latin typeface="+mj-lt"/>
                <a:cs typeface="Arial" pitchFamily="34" charset="0"/>
              </a:rPr>
              <a:t>With the right heuristic, can run very fast.</a:t>
            </a:r>
          </a:p>
          <a:p>
            <a:pPr algn="ctr"/>
            <a:r>
              <a:rPr lang="en-US" sz="2800" dirty="0" smtClean="0">
                <a:latin typeface="+mj-lt"/>
                <a:cs typeface="Arial" pitchFamily="34" charset="0"/>
              </a:rPr>
              <a:t>But paths are low-quality, even after smoothing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14</a:t>
            </a:fld>
            <a:endParaRPr lang="en-SG"/>
          </a:p>
        </p:txBody>
      </p:sp>
      <p:pic>
        <p:nvPicPr>
          <p:cNvPr id="1026" name="Picture 2" descr="C:\Users\Oh\Desktop\Any-angle pathfinding\Blk71\gamemap_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635666" cy="6858000"/>
          </a:xfrm>
          <a:prstGeom prst="rect">
            <a:avLst/>
          </a:prstGeom>
          <a:noFill/>
        </p:spPr>
      </p:pic>
      <p:pic>
        <p:nvPicPr>
          <p:cNvPr id="2052" name="Picture 4" descr="C:\Users\Oh\Desktop\Any-angle pathfinding\Blk71\tou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8184" y="476672"/>
            <a:ext cx="1512168" cy="2041425"/>
          </a:xfrm>
          <a:prstGeom prst="rect">
            <a:avLst/>
          </a:prstGeom>
          <a:noFill/>
        </p:spPr>
      </p:pic>
      <p:pic>
        <p:nvPicPr>
          <p:cNvPr id="11" name="Picture 2" descr="C:\Users\Oh\Desktop\Any-angle pathfinding\Blk71\medi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4365104"/>
            <a:ext cx="689711" cy="57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78802" y="766445"/>
            <a:ext cx="858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General tips for </a:t>
            </a:r>
            <a:r>
              <a:rPr lang="en-US" sz="3200" b="1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 in Games</a:t>
            </a:r>
            <a:endParaRPr lang="en-SG" sz="32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140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719572" y="1772816"/>
            <a:ext cx="788487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 smtClean="0">
                <a:latin typeface="+mj-lt"/>
                <a:cs typeface="Arial" pitchFamily="34" charset="0"/>
              </a:rPr>
              <a:t>The algorithm is often some variant of A*, specific to the game. First find out what is important to your game.</a:t>
            </a:r>
          </a:p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 err="1" smtClean="0">
                <a:solidFill>
                  <a:schemeClr val="bg1">
                    <a:lumMod val="85000"/>
                  </a:schemeClr>
                </a:solidFill>
                <a:latin typeface="+mj-lt"/>
                <a:cs typeface="Arial" pitchFamily="34" charset="0"/>
              </a:rPr>
              <a:t>Preallocate</a:t>
            </a: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latin typeface="+mj-lt"/>
                <a:cs typeface="Arial" pitchFamily="34" charset="0"/>
              </a:rPr>
              <a:t> all memory.</a:t>
            </a:r>
          </a:p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latin typeface="+mj-lt"/>
                <a:cs typeface="Arial" pitchFamily="34" charset="0"/>
              </a:rPr>
              <a:t>Have a debugging view to observe how your </a:t>
            </a:r>
            <a:r>
              <a:rPr lang="en-US" sz="3200" b="1" dirty="0" err="1" smtClean="0">
                <a:solidFill>
                  <a:schemeClr val="bg1">
                    <a:lumMod val="85000"/>
                  </a:schemeClr>
                </a:solidFill>
                <a:latin typeface="+mj-lt"/>
                <a:cs typeface="Arial" pitchFamily="34" charset="0"/>
              </a:rPr>
              <a:t>pathfinding</a:t>
            </a: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latin typeface="+mj-lt"/>
                <a:cs typeface="Arial" pitchFamily="34" charset="0"/>
              </a:rPr>
              <a:t> algorithm works.</a:t>
            </a:r>
          </a:p>
        </p:txBody>
      </p:sp>
    </p:spTree>
    <p:extLst>
      <p:ext uri="{BB962C8B-B14F-4D97-AF65-F5344CB8AC3E}">
        <p14:creationId xmlns:p14="http://schemas.microsoft.com/office/powerpoint/2010/main" val="3938422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78802" y="766445"/>
            <a:ext cx="858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General tips for </a:t>
            </a:r>
            <a:r>
              <a:rPr lang="en-US" sz="3200" b="1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 in Games</a:t>
            </a:r>
            <a:endParaRPr lang="en-SG" sz="32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141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719572" y="1772816"/>
            <a:ext cx="788487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>
                <a:cs typeface="Arial" pitchFamily="34" charset="0"/>
              </a:rPr>
              <a:t>The algorithm is often some variant of A*, specific to the game. First find out what is important to your game.</a:t>
            </a:r>
          </a:p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 err="1" smtClean="0">
                <a:latin typeface="+mj-lt"/>
                <a:cs typeface="Arial" pitchFamily="34" charset="0"/>
              </a:rPr>
              <a:t>Preallocate</a:t>
            </a:r>
            <a:r>
              <a:rPr lang="en-US" sz="3200" b="1" dirty="0" smtClean="0">
                <a:latin typeface="+mj-lt"/>
                <a:cs typeface="Arial" pitchFamily="34" charset="0"/>
              </a:rPr>
              <a:t> all memory.</a:t>
            </a:r>
          </a:p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Have a debugging </a:t>
            </a: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view to 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observe how your </a:t>
            </a:r>
            <a:r>
              <a:rPr lang="en-US" sz="3200" b="1" dirty="0" err="1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pathfinding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 algorithm works.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78802" y="766445"/>
            <a:ext cx="858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General tips for </a:t>
            </a:r>
            <a:r>
              <a:rPr lang="en-US" sz="3200" b="1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 in Games</a:t>
            </a:r>
            <a:endParaRPr lang="en-SG" sz="3200" b="1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2052" name="Picture 4" descr="C:\Users\Oh\Desktop\Any-angle pathfinding\Blk71\Add\preallocateN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836712"/>
            <a:ext cx="7591425" cy="47244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4" descr="C:\Users\Oh\Desktop\Any-angle pathfinding\Blk71\stopwa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836712"/>
            <a:ext cx="792089" cy="792088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78802" y="766445"/>
            <a:ext cx="858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General tips for </a:t>
            </a:r>
            <a:r>
              <a:rPr lang="en-US" sz="3200" b="1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 in Games</a:t>
            </a:r>
            <a:endParaRPr lang="en-SG" sz="3200" b="1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2051" name="Picture 3" descr="C:\Users\Oh\Desktop\Any-angle pathfinding\Blk71\Add\preallocateY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288" y="836712"/>
            <a:ext cx="7591425" cy="47244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4" descr="C:\Users\Oh\Desktop\Any-angle pathfinding\Blk71\stopwat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836712"/>
            <a:ext cx="792089" cy="792088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78802" y="766445"/>
            <a:ext cx="858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General tips for </a:t>
            </a:r>
            <a:r>
              <a:rPr lang="en-US" sz="3200" b="1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 in Games</a:t>
            </a:r>
            <a:endParaRPr lang="en-SG" sz="32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144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719572" y="1772816"/>
            <a:ext cx="788487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>
                <a:cs typeface="Arial" pitchFamily="34" charset="0"/>
              </a:rPr>
              <a:t>The algorithm is often some variant of A*, specific to the game. First find out what is important to your game.</a:t>
            </a:r>
          </a:p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 err="1" smtClean="0">
                <a:latin typeface="+mj-lt"/>
                <a:cs typeface="Arial" pitchFamily="34" charset="0"/>
              </a:rPr>
              <a:t>Preallocate</a:t>
            </a:r>
            <a:r>
              <a:rPr lang="en-US" sz="3200" b="1" dirty="0" smtClean="0">
                <a:latin typeface="+mj-lt"/>
                <a:cs typeface="Arial" pitchFamily="34" charset="0"/>
              </a:rPr>
              <a:t> all memory.</a:t>
            </a:r>
          </a:p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Have a debugging </a:t>
            </a:r>
            <a:r>
              <a:rPr lang="en-US" sz="3200" b="1" dirty="0" smtClean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view to 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observe how your </a:t>
            </a:r>
            <a:r>
              <a:rPr lang="en-US" sz="3200" b="1" dirty="0" err="1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pathfinding</a:t>
            </a:r>
            <a:r>
              <a:rPr lang="en-US" sz="3200" b="1" dirty="0">
                <a:solidFill>
                  <a:schemeClr val="bg1">
                    <a:lumMod val="85000"/>
                  </a:schemeClr>
                </a:solidFill>
                <a:cs typeface="Arial" pitchFamily="34" charset="0"/>
              </a:rPr>
              <a:t> algorithm works.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78802" y="766445"/>
            <a:ext cx="858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General tips for </a:t>
            </a:r>
            <a:r>
              <a:rPr lang="en-US" sz="3200" b="1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 in Games</a:t>
            </a:r>
            <a:endParaRPr lang="en-SG" sz="32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145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719572" y="1772816"/>
            <a:ext cx="788487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>
                <a:cs typeface="Arial" pitchFamily="34" charset="0"/>
              </a:rPr>
              <a:t>The algorithm is often some variant of A*, specific to the game. First find out what is important to your game.</a:t>
            </a:r>
          </a:p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 err="1" smtClean="0">
                <a:latin typeface="+mj-lt"/>
                <a:cs typeface="Arial" pitchFamily="34" charset="0"/>
              </a:rPr>
              <a:t>Preallocate</a:t>
            </a:r>
            <a:r>
              <a:rPr lang="en-US" sz="3200" b="1" dirty="0" smtClean="0">
                <a:latin typeface="+mj-lt"/>
                <a:cs typeface="Arial" pitchFamily="34" charset="0"/>
              </a:rPr>
              <a:t> all memory.</a:t>
            </a:r>
          </a:p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>
                <a:latin typeface="+mj-lt"/>
                <a:cs typeface="Arial" pitchFamily="34" charset="0"/>
              </a:rPr>
              <a:t>Have a debugging </a:t>
            </a:r>
            <a:r>
              <a:rPr lang="en-US" sz="3200" b="1" dirty="0" smtClean="0">
                <a:latin typeface="+mj-lt"/>
                <a:cs typeface="Arial" pitchFamily="34" charset="0"/>
              </a:rPr>
              <a:t>view to </a:t>
            </a:r>
            <a:r>
              <a:rPr lang="en-US" sz="3200" b="1" dirty="0">
                <a:latin typeface="+mj-lt"/>
                <a:cs typeface="Arial" pitchFamily="34" charset="0"/>
              </a:rPr>
              <a:t>observe how your </a:t>
            </a:r>
            <a:r>
              <a:rPr lang="en-US" sz="3200" b="1" dirty="0" err="1">
                <a:latin typeface="+mj-lt"/>
                <a:cs typeface="Arial" pitchFamily="34" charset="0"/>
              </a:rPr>
              <a:t>pathfinding</a:t>
            </a:r>
            <a:r>
              <a:rPr lang="en-US" sz="3200" b="1" dirty="0">
                <a:latin typeface="+mj-lt"/>
                <a:cs typeface="Arial" pitchFamily="34" charset="0"/>
              </a:rPr>
              <a:t> algorithm works.</a:t>
            </a:r>
          </a:p>
        </p:txBody>
      </p:sp>
    </p:spTree>
    <p:extLst>
      <p:ext uri="{BB962C8B-B14F-4D97-AF65-F5344CB8AC3E}">
        <p14:creationId xmlns:p14="http://schemas.microsoft.com/office/powerpoint/2010/main" val="3938422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h\Desktop\Any-angle pathfinding\Blk71\ActualGameInfo\dragonageoriginsgri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96" y="188640"/>
            <a:ext cx="8569872" cy="6367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8422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h\Desktop\Any-angle pathfinding\Blk71\ActualGameInfo\dragonageoriginsgrid.png"/>
          <p:cNvPicPr>
            <a:picLocks noChangeAspect="1" noChangeArrowheads="1"/>
          </p:cNvPicPr>
          <p:nvPr/>
        </p:nvPicPr>
        <p:blipFill>
          <a:blip r:embed="rId2" cstate="print">
            <a:lum bright="50000" contrast="-50000"/>
          </a:blip>
          <a:srcRect/>
          <a:stretch>
            <a:fillRect/>
          </a:stretch>
        </p:blipFill>
        <p:spPr bwMode="auto">
          <a:xfrm>
            <a:off x="35496" y="188640"/>
            <a:ext cx="8569872" cy="6367840"/>
          </a:xfrm>
          <a:prstGeom prst="rect">
            <a:avLst/>
          </a:prstGeom>
          <a:noFill/>
        </p:spPr>
      </p:pic>
      <p:pic>
        <p:nvPicPr>
          <p:cNvPr id="5123" name="Picture 3" descr="C:\Users\Oh\Desktop\Any-angle pathfinding\Blk71\ActualGameInfo\dragonageoriginsincremental_cr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1124744"/>
            <a:ext cx="6799388" cy="5672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8422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Oh\Desktop\Any-angle pathfinding\Blk71\ActualGameInfo\dragonageoriginsgrid.png"/>
          <p:cNvPicPr>
            <a:picLocks noChangeAspect="1" noChangeArrowheads="1"/>
          </p:cNvPicPr>
          <p:nvPr/>
        </p:nvPicPr>
        <p:blipFill>
          <a:blip r:embed="rId2" cstate="print">
            <a:lum bright="50000" contrast="-50000"/>
          </a:blip>
          <a:srcRect/>
          <a:stretch>
            <a:fillRect/>
          </a:stretch>
        </p:blipFill>
        <p:spPr bwMode="auto">
          <a:xfrm>
            <a:off x="35496" y="188640"/>
            <a:ext cx="8569872" cy="6367840"/>
          </a:xfrm>
          <a:prstGeom prst="rect">
            <a:avLst/>
          </a:prstGeom>
          <a:noFill/>
        </p:spPr>
      </p:pic>
      <p:pic>
        <p:nvPicPr>
          <p:cNvPr id="5123" name="Picture 3" descr="C:\Users\Oh\Desktop\Any-angle pathfinding\Blk71\ActualGameInfo\dragonageoriginsincremental_crop.png"/>
          <p:cNvPicPr>
            <a:picLocks noChangeAspect="1" noChangeArrowheads="1"/>
          </p:cNvPicPr>
          <p:nvPr/>
        </p:nvPicPr>
        <p:blipFill>
          <a:blip r:embed="rId3" cstate="print">
            <a:lum bright="50000" contrast="-50000"/>
          </a:blip>
          <a:srcRect/>
          <a:stretch>
            <a:fillRect/>
          </a:stretch>
        </p:blipFill>
        <p:spPr bwMode="auto">
          <a:xfrm>
            <a:off x="2195736" y="1124744"/>
            <a:ext cx="6799388" cy="5672559"/>
          </a:xfrm>
          <a:prstGeom prst="rect">
            <a:avLst/>
          </a:prstGeom>
          <a:noFill/>
        </p:spPr>
      </p:pic>
      <p:pic>
        <p:nvPicPr>
          <p:cNvPr id="5125" name="Picture 5" descr="C:\Users\Oh\Desktop\Any-angle pathfinding\Blk71\ActualGameInfo\sc2navmesh_contras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834" y="332656"/>
            <a:ext cx="8663630" cy="50405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8422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78802" y="766445"/>
            <a:ext cx="8586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General tips for </a:t>
            </a:r>
            <a:r>
              <a:rPr lang="en-US" sz="3200" b="1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3200" b="1" dirty="0" smtClean="0">
                <a:latin typeface="Arial Black" pitchFamily="34" charset="0"/>
                <a:cs typeface="Arial" pitchFamily="34" charset="0"/>
              </a:rPr>
              <a:t> in Games</a:t>
            </a:r>
            <a:endParaRPr lang="en-SG" sz="32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149</a:t>
            </a:fld>
            <a:endParaRPr lang="en-SG"/>
          </a:p>
        </p:txBody>
      </p:sp>
      <p:sp>
        <p:nvSpPr>
          <p:cNvPr id="7" name="TextBox 6"/>
          <p:cNvSpPr txBox="1"/>
          <p:nvPr/>
        </p:nvSpPr>
        <p:spPr>
          <a:xfrm>
            <a:off x="719572" y="1772816"/>
            <a:ext cx="788487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>
                <a:cs typeface="Arial" pitchFamily="34" charset="0"/>
              </a:rPr>
              <a:t>The algorithm is often some variant of A*, specific to the game. First find out what is important to your game.</a:t>
            </a:r>
          </a:p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 err="1" smtClean="0">
                <a:latin typeface="+mj-lt"/>
                <a:cs typeface="Arial" pitchFamily="34" charset="0"/>
              </a:rPr>
              <a:t>Preallocate</a:t>
            </a:r>
            <a:r>
              <a:rPr lang="en-US" sz="3200" b="1" dirty="0" smtClean="0">
                <a:latin typeface="+mj-lt"/>
                <a:cs typeface="Arial" pitchFamily="34" charset="0"/>
              </a:rPr>
              <a:t> all memory.</a:t>
            </a:r>
          </a:p>
          <a:p>
            <a:pPr marL="514350" indent="-514350">
              <a:spcAft>
                <a:spcPts val="1500"/>
              </a:spcAft>
              <a:buAutoNum type="arabicParenR"/>
            </a:pPr>
            <a:r>
              <a:rPr lang="en-US" sz="3200" b="1" dirty="0">
                <a:latin typeface="+mj-lt"/>
                <a:cs typeface="Arial" pitchFamily="34" charset="0"/>
              </a:rPr>
              <a:t>Have a debugging </a:t>
            </a:r>
            <a:r>
              <a:rPr lang="en-US" sz="3200" b="1" dirty="0" smtClean="0">
                <a:cs typeface="Arial" pitchFamily="34" charset="0"/>
              </a:rPr>
              <a:t>view </a:t>
            </a:r>
            <a:r>
              <a:rPr lang="en-US" sz="3200" b="1" dirty="0" smtClean="0">
                <a:latin typeface="+mj-lt"/>
                <a:cs typeface="Arial" pitchFamily="34" charset="0"/>
              </a:rPr>
              <a:t>to </a:t>
            </a:r>
            <a:r>
              <a:rPr lang="en-US" sz="3200" b="1" dirty="0">
                <a:latin typeface="+mj-lt"/>
                <a:cs typeface="Arial" pitchFamily="34" charset="0"/>
              </a:rPr>
              <a:t>observe how your </a:t>
            </a:r>
            <a:r>
              <a:rPr lang="en-US" sz="3200" b="1" dirty="0" err="1">
                <a:latin typeface="+mj-lt"/>
                <a:cs typeface="Arial" pitchFamily="34" charset="0"/>
              </a:rPr>
              <a:t>pathfinding</a:t>
            </a:r>
            <a:r>
              <a:rPr lang="en-US" sz="3200" b="1" dirty="0">
                <a:latin typeface="+mj-lt"/>
                <a:cs typeface="Arial" pitchFamily="34" charset="0"/>
              </a:rPr>
              <a:t> algorithm works.</a:t>
            </a:r>
          </a:p>
        </p:txBody>
      </p:sp>
    </p:spTree>
    <p:extLst>
      <p:ext uri="{BB962C8B-B14F-4D97-AF65-F5344CB8AC3E}">
        <p14:creationId xmlns:p14="http://schemas.microsoft.com/office/powerpoint/2010/main" val="3938422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15</a:t>
            </a:fld>
            <a:endParaRPr lang="en-SG"/>
          </a:p>
        </p:txBody>
      </p:sp>
      <p:pic>
        <p:nvPicPr>
          <p:cNvPr id="1026" name="Picture 2" descr="C:\Users\Oh\Desktop\Any-angle pathfinding\Blk71\gamemap_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635666" cy="6858000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V="1">
            <a:off x="1043608" y="4221088"/>
            <a:ext cx="1368152" cy="360040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411760" y="1844824"/>
            <a:ext cx="576064" cy="2304256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059832" y="1412776"/>
            <a:ext cx="3096344" cy="440432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ultiply 20"/>
          <p:cNvSpPr/>
          <p:nvPr/>
        </p:nvSpPr>
        <p:spPr>
          <a:xfrm>
            <a:off x="6516216" y="404664"/>
            <a:ext cx="914400" cy="914400"/>
          </a:xfrm>
          <a:prstGeom prst="mathMultiply">
            <a:avLst>
              <a:gd name="adj1" fmla="val 17751"/>
            </a:avLst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228184" y="980728"/>
            <a:ext cx="504056" cy="368424"/>
          </a:xfrm>
          <a:prstGeom prst="straightConnector1">
            <a:avLst/>
          </a:prstGeom>
          <a:ln w="635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Oh\Desktop\Any-angle pathfinding\Blk71\med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365104"/>
            <a:ext cx="689711" cy="57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569746" y="548680"/>
            <a:ext cx="4004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What I do: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150</a:t>
            </a:fld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241386" y="1700808"/>
            <a:ext cx="85070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+mj-lt"/>
                <a:cs typeface="Arial" pitchFamily="34" charset="0"/>
              </a:rPr>
              <a:t>Making a detailed comparison of the various algorithms regarding their utility when making games</a:t>
            </a:r>
          </a:p>
          <a:p>
            <a:pPr algn="ctr"/>
            <a:endParaRPr lang="en-US" sz="2800" dirty="0" smtClean="0">
              <a:latin typeface="+mj-lt"/>
              <a:cs typeface="Arial" pitchFamily="34" charset="0"/>
            </a:endParaRPr>
          </a:p>
          <a:p>
            <a:pPr algn="ctr"/>
            <a:r>
              <a:rPr lang="en-US" sz="2800" dirty="0" smtClean="0">
                <a:latin typeface="+mj-lt"/>
                <a:cs typeface="Arial" pitchFamily="34" charset="0"/>
              </a:rPr>
              <a:t>Developing a variant of Theta* which finds much better paths than the original</a:t>
            </a:r>
          </a:p>
          <a:p>
            <a:pPr algn="ctr"/>
            <a:endParaRPr lang="en-US" sz="2800" dirty="0" smtClean="0">
              <a:latin typeface="+mj-lt"/>
              <a:cs typeface="Arial" pitchFamily="34" charset="0"/>
            </a:endParaRPr>
          </a:p>
          <a:p>
            <a:pPr algn="ctr"/>
            <a:r>
              <a:rPr lang="en-US" sz="2800" dirty="0" smtClean="0">
                <a:latin typeface="+mj-lt"/>
                <a:cs typeface="Arial" pitchFamily="34" charset="0"/>
              </a:rPr>
              <a:t>Making animated </a:t>
            </a:r>
            <a:r>
              <a:rPr lang="en-US" sz="2800" dirty="0" err="1" smtClean="0">
                <a:latin typeface="+mj-lt"/>
                <a:cs typeface="Arial" pitchFamily="34" charset="0"/>
              </a:rPr>
              <a:t>visualisations</a:t>
            </a:r>
            <a:r>
              <a:rPr lang="en-US" sz="2800" dirty="0" smtClean="0">
                <a:latin typeface="+mj-lt"/>
                <a:cs typeface="Arial" pitchFamily="34" charset="0"/>
              </a:rPr>
              <a:t> for all the algorithms</a:t>
            </a:r>
          </a:p>
          <a:p>
            <a:pPr algn="ctr"/>
            <a:endParaRPr lang="en-US" sz="2800" dirty="0">
              <a:latin typeface="+mj-lt"/>
              <a:cs typeface="Arial" pitchFamily="34" charset="0"/>
            </a:endParaRPr>
          </a:p>
          <a:p>
            <a:pPr algn="ctr"/>
            <a:r>
              <a:rPr lang="en-US" sz="2800" dirty="0" smtClean="0">
                <a:latin typeface="+mj-lt"/>
                <a:cs typeface="Arial" pitchFamily="34" charset="0"/>
              </a:rPr>
              <a:t>And making games </a:t>
            </a:r>
            <a:r>
              <a:rPr lang="en-US" sz="2800" dirty="0" smtClean="0">
                <a:latin typeface="+mj-lt"/>
                <a:cs typeface="Arial" pitchFamily="34" charset="0"/>
                <a:sym typeface="Wingdings" pitchFamily="2" charset="2"/>
              </a:rPr>
              <a:t></a:t>
            </a:r>
            <a:endParaRPr lang="en-US" sz="2800" dirty="0" smtClean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151</a:t>
            </a:fld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382310" y="2279774"/>
            <a:ext cx="84158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  <a:cs typeface="Arial" pitchFamily="34" charset="0"/>
              </a:rPr>
              <a:t>Implementations on </a:t>
            </a:r>
            <a:r>
              <a:rPr lang="en-US" sz="3200" b="1" dirty="0" err="1" smtClean="0">
                <a:latin typeface="+mj-lt"/>
                <a:cs typeface="Arial" pitchFamily="34" charset="0"/>
              </a:rPr>
              <a:t>Github</a:t>
            </a:r>
            <a:r>
              <a:rPr lang="en-US" sz="3200" b="1" dirty="0" smtClean="0">
                <a:latin typeface="+mj-lt"/>
                <a:cs typeface="Arial" pitchFamily="34" charset="0"/>
              </a:rPr>
              <a:t>:</a:t>
            </a:r>
          </a:p>
          <a:p>
            <a:pPr algn="ctr"/>
            <a:r>
              <a:rPr lang="en-US" sz="3200" dirty="0" smtClean="0">
                <a:latin typeface="+mj-lt"/>
                <a:cs typeface="Arial" pitchFamily="34" charset="0"/>
              </a:rPr>
              <a:t>github.com/</a:t>
            </a:r>
            <a:r>
              <a:rPr lang="en-US" sz="3200" dirty="0" err="1" smtClean="0">
                <a:latin typeface="+mj-lt"/>
                <a:cs typeface="Arial" pitchFamily="34" charset="0"/>
              </a:rPr>
              <a:t>Ohohcakester</a:t>
            </a:r>
            <a:r>
              <a:rPr lang="en-US" sz="3200" dirty="0" smtClean="0">
                <a:latin typeface="+mj-lt"/>
                <a:cs typeface="Arial" pitchFamily="34" charset="0"/>
              </a:rPr>
              <a:t>/Any-Angle-</a:t>
            </a:r>
            <a:r>
              <a:rPr lang="en-US" sz="3200" dirty="0" err="1" smtClean="0">
                <a:latin typeface="+mj-lt"/>
                <a:cs typeface="Arial" pitchFamily="34" charset="0"/>
              </a:rPr>
              <a:t>Pathfinding</a:t>
            </a:r>
            <a:endParaRPr lang="en-SG" sz="32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96299"/>
      </p:ext>
    </p:extLst>
  </p:cSld>
  <p:clrMapOvr>
    <a:masterClrMapping/>
  </p:clrMapOvr>
  <p:transition xmlns:p14="http://schemas.microsoft.com/office/powerpoint/2010/main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39554" y="1268760"/>
            <a:ext cx="806489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Advancements in</a:t>
            </a:r>
          </a:p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Any-Angle path planning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2005: Field D*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(Ferguson,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Stentz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2007: Theta*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(Daniel, Nash, Koenig)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2009: Accelerated A*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Sislak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Volf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Pechoucek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2011: Block A*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(Yap, Burch,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Holte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, Schaeffer)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2013: Anya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(Daniel, Alban)</a:t>
            </a:r>
            <a:endParaRPr lang="en-SG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59963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39554" y="550416"/>
            <a:ext cx="806489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 smtClean="0">
                <a:latin typeface="Arial" pitchFamily="34" charset="0"/>
                <a:cs typeface="Arial" pitchFamily="34" charset="0"/>
              </a:rPr>
              <a:t>Acknowledgements</a:t>
            </a:r>
          </a:p>
          <a:p>
            <a:endParaRPr lang="en-SG" dirty="0" smtClean="0"/>
          </a:p>
          <a:p>
            <a:r>
              <a:rPr lang="en-US" sz="1600" dirty="0"/>
              <a:t>A significant number of the benchmark maps used for testing are taken from </a:t>
            </a:r>
            <a:r>
              <a:rPr lang="en-US" sz="1600" i="1" dirty="0"/>
              <a:t>movingai.com</a:t>
            </a:r>
            <a:r>
              <a:rPr lang="en-US" sz="1600" dirty="0"/>
              <a:t>.</a:t>
            </a:r>
            <a:endParaRPr lang="en-SG" sz="1600" dirty="0"/>
          </a:p>
          <a:p>
            <a:endParaRPr lang="en-SG" sz="1600" dirty="0"/>
          </a:p>
          <a:p>
            <a:r>
              <a:rPr lang="en-SG" sz="1600" dirty="0"/>
              <a:t>Daniel, K.; Nash, A.; Koenig, S.; and </a:t>
            </a:r>
            <a:r>
              <a:rPr lang="en-SG" sz="1600" dirty="0" err="1"/>
              <a:t>Felner</a:t>
            </a:r>
            <a:r>
              <a:rPr lang="en-SG" sz="1600" dirty="0"/>
              <a:t>, A. (2010). Theta*: Any-angle path planning on grids. JAIR 39:533–579. </a:t>
            </a:r>
          </a:p>
          <a:p>
            <a:endParaRPr lang="en-US" sz="1600" dirty="0"/>
          </a:p>
          <a:p>
            <a:r>
              <a:rPr lang="en-US" sz="1600" dirty="0" smtClean="0"/>
              <a:t>James, A. (2011</a:t>
            </a:r>
            <a:r>
              <a:rPr lang="en-US" sz="1600" dirty="0"/>
              <a:t>). AI Navigation: It's Not a Solved Problem... Yet!. In GDC AI Summit 2011.</a:t>
            </a:r>
          </a:p>
          <a:p>
            <a:endParaRPr lang="en-SG" sz="1600" dirty="0" smtClean="0"/>
          </a:p>
          <a:p>
            <a:r>
              <a:rPr lang="en-SG" sz="1600" dirty="0" smtClean="0"/>
              <a:t>Daniel, H.; Alban, G. (2011). </a:t>
            </a:r>
            <a:r>
              <a:rPr lang="en-US" sz="1600" dirty="0" smtClean="0"/>
              <a:t>Online Graph Pruning for </a:t>
            </a:r>
            <a:r>
              <a:rPr lang="en-US" sz="1600" dirty="0" err="1" smtClean="0"/>
              <a:t>Pathfinding</a:t>
            </a:r>
            <a:r>
              <a:rPr lang="en-US" sz="1600" dirty="0" smtClean="0"/>
              <a:t> on Grid Maps</a:t>
            </a:r>
            <a:r>
              <a:rPr lang="en-SG" sz="1600" dirty="0" smtClean="0"/>
              <a:t>. In AAAI.</a:t>
            </a:r>
          </a:p>
          <a:p>
            <a:endParaRPr lang="en-SG" sz="1600" dirty="0"/>
          </a:p>
          <a:p>
            <a:r>
              <a:rPr lang="en-US" sz="1600" dirty="0"/>
              <a:t>Alex, J. (2013, July 16). Lazy Theta*: Faster Any-Angle Path Planning. Retrieved July 2, 2015, from </a:t>
            </a:r>
            <a:r>
              <a:rPr lang="en-US" sz="1600" dirty="0">
                <a:hlinkClick r:id="rId3"/>
              </a:rPr>
              <a:t>http://aigamedev.com/open/tutorial/lazy-theta-star/</a:t>
            </a:r>
            <a:endParaRPr lang="en-US" sz="1600" dirty="0"/>
          </a:p>
          <a:p>
            <a:endParaRPr lang="en-SG" sz="1600" dirty="0"/>
          </a:p>
          <a:p>
            <a:r>
              <a:rPr lang="en-US" sz="1600" dirty="0"/>
              <a:t>Sturtevant, N. (</a:t>
            </a:r>
            <a:r>
              <a:rPr lang="en-US" sz="1600" dirty="0" err="1"/>
              <a:t>n.d.</a:t>
            </a:r>
            <a:r>
              <a:rPr lang="en-US" sz="1600" dirty="0"/>
              <a:t>). A* Tie Breaking. Retrieved July 2, 2015, from </a:t>
            </a: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movingai.com/astar.html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4318496"/>
      </p:ext>
    </p:extLst>
  </p:cSld>
  <p:clrMapOvr>
    <a:masterClrMapping/>
  </p:clrMapOvr>
  <p:transition xmlns:p14="http://schemas.microsoft.com/office/powerpoint/2010/main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604993" y="1988840"/>
            <a:ext cx="79340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Let’s end with a little demo of Theta* in action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154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/>
          <p:cNvSpPr txBox="1"/>
          <p:nvPr/>
        </p:nvSpPr>
        <p:spPr>
          <a:xfrm>
            <a:off x="2363728" y="1268760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Questions?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0437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/>
          <p:cNvSpPr txBox="1"/>
          <p:nvPr/>
        </p:nvSpPr>
        <p:spPr>
          <a:xfrm>
            <a:off x="2363728" y="476672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Questions?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0270" y="1628800"/>
            <a:ext cx="75212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>
                <a:latin typeface="+mj-lt"/>
                <a:cs typeface="Arial" pitchFamily="34" charset="0"/>
              </a:rPr>
              <a:t>Preallocating</a:t>
            </a:r>
            <a:r>
              <a:rPr lang="en-US" sz="3600" dirty="0" smtClean="0">
                <a:latin typeface="+mj-lt"/>
                <a:cs typeface="Arial" pitchFamily="34" charset="0"/>
              </a:rPr>
              <a:t> Memory?</a:t>
            </a:r>
          </a:p>
          <a:p>
            <a:pPr algn="ctr"/>
            <a:r>
              <a:rPr lang="en-US" sz="3600" dirty="0" smtClean="0">
                <a:latin typeface="+mj-lt"/>
                <a:cs typeface="Arial" pitchFamily="34" charset="0"/>
              </a:rPr>
              <a:t>Turning time?</a:t>
            </a:r>
          </a:p>
          <a:p>
            <a:pPr algn="ctr"/>
            <a:r>
              <a:rPr lang="en-US" sz="3600" dirty="0" smtClean="0">
                <a:latin typeface="+mj-lt"/>
                <a:cs typeface="Arial" pitchFamily="34" charset="0"/>
              </a:rPr>
              <a:t>Character size?</a:t>
            </a:r>
          </a:p>
          <a:p>
            <a:pPr algn="ctr"/>
            <a:r>
              <a:rPr lang="en-US" sz="3600" dirty="0" smtClean="0">
                <a:cs typeface="Arial" pitchFamily="34" charset="0"/>
              </a:rPr>
              <a:t>Weighted maps?</a:t>
            </a:r>
          </a:p>
          <a:p>
            <a:pPr algn="ctr"/>
            <a:r>
              <a:rPr lang="en-US" sz="3600" dirty="0" smtClean="0">
                <a:latin typeface="+mj-lt"/>
                <a:cs typeface="Arial" pitchFamily="34" charset="0"/>
              </a:rPr>
              <a:t>Avoiding other moving characters?</a:t>
            </a:r>
          </a:p>
          <a:p>
            <a:pPr algn="ctr"/>
            <a:r>
              <a:rPr lang="en-US" sz="3600" dirty="0" smtClean="0">
                <a:latin typeface="+mj-lt"/>
                <a:cs typeface="Arial" pitchFamily="34" charset="0"/>
              </a:rPr>
              <a:t>What algorithms do games use?</a:t>
            </a:r>
          </a:p>
          <a:p>
            <a:pPr algn="ctr"/>
            <a:r>
              <a:rPr lang="en-US" sz="3600" dirty="0" err="1" smtClean="0">
                <a:cs typeface="Arial" pitchFamily="34" charset="0"/>
              </a:rPr>
              <a:t>Navmeshes</a:t>
            </a:r>
            <a:r>
              <a:rPr lang="en-US" sz="3600" dirty="0" smtClean="0">
                <a:cs typeface="Arial" pitchFamily="34" charset="0"/>
              </a:rPr>
              <a:t> </a:t>
            </a:r>
            <a:r>
              <a:rPr lang="en-US" sz="3600" dirty="0">
                <a:cs typeface="Arial" pitchFamily="34" charset="0"/>
              </a:rPr>
              <a:t>or Grids</a:t>
            </a:r>
            <a:r>
              <a:rPr lang="en-US" sz="3600" dirty="0" smtClean="0">
                <a:cs typeface="Arial" pitchFamily="34" charset="0"/>
              </a:rPr>
              <a:t>?</a:t>
            </a:r>
            <a:endParaRPr lang="en-US" sz="3600" dirty="0">
              <a:cs typeface="Arial" pitchFamily="34" charset="0"/>
            </a:endParaRPr>
          </a:p>
          <a:p>
            <a:pPr algn="ctr"/>
            <a:r>
              <a:rPr lang="en-US" sz="3600" dirty="0">
                <a:cs typeface="Arial" pitchFamily="34" charset="0"/>
              </a:rPr>
              <a:t>What are the </a:t>
            </a:r>
            <a:r>
              <a:rPr lang="en-US" sz="3600" dirty="0" smtClean="0">
                <a:cs typeface="Arial" pitchFamily="34" charset="0"/>
              </a:rPr>
              <a:t>factors I </a:t>
            </a:r>
            <a:r>
              <a:rPr lang="en-US" sz="3600" dirty="0">
                <a:cs typeface="Arial" pitchFamily="34" charset="0"/>
              </a:rPr>
              <a:t>should consider</a:t>
            </a:r>
            <a:r>
              <a:rPr lang="en-US" sz="3600" dirty="0" smtClean="0">
                <a:cs typeface="Arial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530929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4"/>
          <p:cNvSpPr txBox="1"/>
          <p:nvPr/>
        </p:nvSpPr>
        <p:spPr>
          <a:xfrm>
            <a:off x="2363728" y="476672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Questions?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77738" y="1954575"/>
            <a:ext cx="438857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latin typeface="+mj-lt"/>
                <a:cs typeface="Arial" pitchFamily="34" charset="0"/>
              </a:rPr>
              <a:t>Other Demos:</a:t>
            </a:r>
          </a:p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Jump Point Search</a:t>
            </a:r>
          </a:p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Post-Smoothing</a:t>
            </a:r>
          </a:p>
          <a:p>
            <a:pPr algn="ctr"/>
            <a:r>
              <a:rPr lang="en-US" sz="4400" dirty="0" smtClean="0">
                <a:latin typeface="+mj-lt"/>
                <a:cs typeface="Arial" pitchFamily="34" charset="0"/>
              </a:rPr>
              <a:t>Lazy Theta*</a:t>
            </a:r>
          </a:p>
        </p:txBody>
      </p:sp>
    </p:spTree>
    <p:extLst>
      <p:ext uri="{BB962C8B-B14F-4D97-AF65-F5344CB8AC3E}">
        <p14:creationId xmlns:p14="http://schemas.microsoft.com/office/powerpoint/2010/main" val="1165160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16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17</a:t>
            </a:fld>
            <a:endParaRPr lang="en-SG"/>
          </a:p>
        </p:txBody>
      </p:sp>
      <p:pic>
        <p:nvPicPr>
          <p:cNvPr id="4100" name="Picture 4" descr="C:\Users\Oh\Desktop\Any-angle pathfinding\Blk71\SourcedImages\Compress\diablo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663575"/>
            <a:ext cx="5545311" cy="38817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18</a:t>
            </a:fld>
            <a:endParaRPr lang="en-SG"/>
          </a:p>
        </p:txBody>
      </p:sp>
      <p:pic>
        <p:nvPicPr>
          <p:cNvPr id="4100" name="Picture 4" descr="C:\Users\Oh\Desktop\Any-angle pathfinding\Blk71\SourcedImages\Compress\diablo3.jpg"/>
          <p:cNvPicPr>
            <a:picLocks noChangeAspect="1" noChangeArrowheads="1"/>
          </p:cNvPicPr>
          <p:nvPr/>
        </p:nvPicPr>
        <p:blipFill>
          <a:blip r:embed="rId3" cstate="print">
            <a:lum bright="50000"/>
          </a:blip>
          <a:srcRect/>
          <a:stretch>
            <a:fillRect/>
          </a:stretch>
        </p:blipFill>
        <p:spPr bwMode="auto">
          <a:xfrm>
            <a:off x="250825" y="663575"/>
            <a:ext cx="5545311" cy="38817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 descr="C:\Users\Oh\Desktop\Any-angle pathfinding\Blk71\SourcedImages\Compress\dragon_age_screenshot_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2852936"/>
            <a:ext cx="6722571" cy="37758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19</a:t>
            </a:fld>
            <a:endParaRPr lang="en-SG"/>
          </a:p>
        </p:txBody>
      </p:sp>
      <p:pic>
        <p:nvPicPr>
          <p:cNvPr id="4100" name="Picture 4" descr="C:\Users\Oh\Desktop\Any-angle pathfinding\Blk71\SourcedImages\Compress\diablo3.jpg"/>
          <p:cNvPicPr>
            <a:picLocks noChangeAspect="1" noChangeArrowheads="1"/>
          </p:cNvPicPr>
          <p:nvPr/>
        </p:nvPicPr>
        <p:blipFill>
          <a:blip r:embed="rId3" cstate="print">
            <a:lum bright="50000"/>
          </a:blip>
          <a:srcRect/>
          <a:stretch>
            <a:fillRect/>
          </a:stretch>
        </p:blipFill>
        <p:spPr bwMode="auto">
          <a:xfrm>
            <a:off x="250825" y="663575"/>
            <a:ext cx="5545311" cy="38817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 descr="C:\Users\Oh\Desktop\Any-angle pathfinding\Blk71\SourcedImages\Compress\dragon_age_screenshot_15.jpg"/>
          <p:cNvPicPr>
            <a:picLocks noChangeAspect="1" noChangeArrowheads="1"/>
          </p:cNvPicPr>
          <p:nvPr/>
        </p:nvPicPr>
        <p:blipFill>
          <a:blip r:embed="rId4" cstate="print">
            <a:lum bright="50000"/>
          </a:blip>
          <a:srcRect/>
          <a:stretch>
            <a:fillRect/>
          </a:stretch>
        </p:blipFill>
        <p:spPr bwMode="auto">
          <a:xfrm>
            <a:off x="2051720" y="2852936"/>
            <a:ext cx="6722571" cy="37758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0" name="Picture 2" descr="C:\Users\Oh\Desktop\Any-angle pathfinding\Blk71\SourcedImages\Compress\leagueoflegend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404664"/>
            <a:ext cx="5875853" cy="3672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3562" y="2139821"/>
            <a:ext cx="84969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Arial Black" pitchFamily="34" charset="0"/>
                <a:cs typeface="Arial" pitchFamily="34" charset="0"/>
              </a:rPr>
              <a:t>AI </a:t>
            </a:r>
            <a:r>
              <a:rPr lang="en-US" sz="4800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4800" dirty="0" smtClean="0">
                <a:latin typeface="Arial Black" pitchFamily="34" charset="0"/>
                <a:cs typeface="Arial" pitchFamily="34" charset="0"/>
              </a:rPr>
              <a:t> Algorithms in Games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1109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20</a:t>
            </a:fld>
            <a:endParaRPr lang="en-SG"/>
          </a:p>
        </p:txBody>
      </p:sp>
      <p:pic>
        <p:nvPicPr>
          <p:cNvPr id="4100" name="Picture 4" descr="C:\Users\Oh\Desktop\Any-angle pathfinding\Blk71\SourcedImages\Compress\diablo3.jpg"/>
          <p:cNvPicPr>
            <a:picLocks noChangeAspect="1" noChangeArrowheads="1"/>
          </p:cNvPicPr>
          <p:nvPr/>
        </p:nvPicPr>
        <p:blipFill>
          <a:blip r:embed="rId3" cstate="print">
            <a:lum bright="50000"/>
          </a:blip>
          <a:srcRect/>
          <a:stretch>
            <a:fillRect/>
          </a:stretch>
        </p:blipFill>
        <p:spPr bwMode="auto">
          <a:xfrm>
            <a:off x="250825" y="663575"/>
            <a:ext cx="5545311" cy="38817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 descr="C:\Users\Oh\Desktop\Any-angle pathfinding\Blk71\SourcedImages\Compress\dragon_age_screenshot_15.jpg"/>
          <p:cNvPicPr>
            <a:picLocks noChangeAspect="1" noChangeArrowheads="1"/>
          </p:cNvPicPr>
          <p:nvPr/>
        </p:nvPicPr>
        <p:blipFill>
          <a:blip r:embed="rId4" cstate="print">
            <a:lum bright="50000"/>
          </a:blip>
          <a:srcRect/>
          <a:stretch>
            <a:fillRect/>
          </a:stretch>
        </p:blipFill>
        <p:spPr bwMode="auto">
          <a:xfrm>
            <a:off x="2051720" y="2852936"/>
            <a:ext cx="6722571" cy="37758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0" name="Picture 2" descr="C:\Users\Oh\Desktop\Any-angle pathfinding\Blk71\SourcedImages\Compress\leagueoflegends.jpg"/>
          <p:cNvPicPr>
            <a:picLocks noChangeAspect="1" noChangeArrowheads="1"/>
          </p:cNvPicPr>
          <p:nvPr/>
        </p:nvPicPr>
        <p:blipFill>
          <a:blip r:embed="rId5" cstate="print">
            <a:lum bright="50000"/>
          </a:blip>
          <a:srcRect/>
          <a:stretch>
            <a:fillRect/>
          </a:stretch>
        </p:blipFill>
        <p:spPr bwMode="auto">
          <a:xfrm>
            <a:off x="2915816" y="404664"/>
            <a:ext cx="5875853" cy="3672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4" name="Picture 2" descr="C:\Users\Oh\Desktop\Any-angle pathfinding\Blk71\SourcedImages\Compress\aoe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8176" y="2420888"/>
            <a:ext cx="5801976" cy="3906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21</a:t>
            </a:fld>
            <a:endParaRPr lang="en-SG"/>
          </a:p>
        </p:txBody>
      </p:sp>
      <p:pic>
        <p:nvPicPr>
          <p:cNvPr id="4100" name="Picture 4" descr="C:\Users\Oh\Desktop\Any-angle pathfinding\Blk71\SourcedImages\Compress\diablo3.jpg"/>
          <p:cNvPicPr>
            <a:picLocks noChangeAspect="1" noChangeArrowheads="1"/>
          </p:cNvPicPr>
          <p:nvPr/>
        </p:nvPicPr>
        <p:blipFill>
          <a:blip r:embed="rId3" cstate="print">
            <a:lum bright="50000"/>
          </a:blip>
          <a:srcRect/>
          <a:stretch>
            <a:fillRect/>
          </a:stretch>
        </p:blipFill>
        <p:spPr bwMode="auto">
          <a:xfrm>
            <a:off x="250825" y="663575"/>
            <a:ext cx="5545311" cy="38817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 descr="C:\Users\Oh\Desktop\Any-angle pathfinding\Blk71\SourcedImages\Compress\dragon_age_screenshot_15.jpg"/>
          <p:cNvPicPr>
            <a:picLocks noChangeAspect="1" noChangeArrowheads="1"/>
          </p:cNvPicPr>
          <p:nvPr/>
        </p:nvPicPr>
        <p:blipFill>
          <a:blip r:embed="rId4" cstate="print">
            <a:lum bright="50000"/>
          </a:blip>
          <a:srcRect/>
          <a:stretch>
            <a:fillRect/>
          </a:stretch>
        </p:blipFill>
        <p:spPr bwMode="auto">
          <a:xfrm>
            <a:off x="2051720" y="2852936"/>
            <a:ext cx="6722571" cy="37758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4" name="Picture 2" descr="C:\Users\Oh\Desktop\Any-angle pathfinding\Blk71\SourcedImages\Compress\aoe2.jpg"/>
          <p:cNvPicPr>
            <a:picLocks noChangeAspect="1" noChangeArrowheads="1"/>
          </p:cNvPicPr>
          <p:nvPr/>
        </p:nvPicPr>
        <p:blipFill>
          <a:blip r:embed="rId5" cstate="print">
            <a:lum bright="50000" contrast="-46000"/>
          </a:blip>
          <a:srcRect/>
          <a:stretch>
            <a:fillRect/>
          </a:stretch>
        </p:blipFill>
        <p:spPr bwMode="auto">
          <a:xfrm>
            <a:off x="138176" y="2420888"/>
            <a:ext cx="5801976" cy="3906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0" name="Picture 4" descr="C:\Users\Oh\Desktop\Any-angle pathfinding\Blk71\SourcedImages\Compress\starcraft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188640"/>
            <a:ext cx="7620000" cy="4279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22</a:t>
            </a:fld>
            <a:endParaRPr lang="en-SG"/>
          </a:p>
        </p:txBody>
      </p:sp>
      <p:pic>
        <p:nvPicPr>
          <p:cNvPr id="4100" name="Picture 4" descr="C:\Users\Oh\Desktop\Any-angle pathfinding\Blk71\SourcedImages\Compress\diablo3.jpg"/>
          <p:cNvPicPr>
            <a:picLocks noChangeAspect="1" noChangeArrowheads="1"/>
          </p:cNvPicPr>
          <p:nvPr/>
        </p:nvPicPr>
        <p:blipFill>
          <a:blip r:embed="rId3" cstate="print">
            <a:lum bright="50000"/>
          </a:blip>
          <a:srcRect/>
          <a:stretch>
            <a:fillRect/>
          </a:stretch>
        </p:blipFill>
        <p:spPr bwMode="auto">
          <a:xfrm>
            <a:off x="250825" y="663575"/>
            <a:ext cx="5545311" cy="38817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 descr="C:\Users\Oh\Desktop\Any-angle pathfinding\Blk71\SourcedImages\Compress\dragon_age_screenshot_15.jpg"/>
          <p:cNvPicPr>
            <a:picLocks noChangeAspect="1" noChangeArrowheads="1"/>
          </p:cNvPicPr>
          <p:nvPr/>
        </p:nvPicPr>
        <p:blipFill>
          <a:blip r:embed="rId4" cstate="print">
            <a:lum bright="50000"/>
          </a:blip>
          <a:srcRect/>
          <a:stretch>
            <a:fillRect/>
          </a:stretch>
        </p:blipFill>
        <p:spPr bwMode="auto">
          <a:xfrm>
            <a:off x="2051720" y="2852936"/>
            <a:ext cx="6722571" cy="37758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220" name="Picture 4" descr="C:\Users\Oh\Desktop\Any-angle pathfinding\Blk71\SourcedImages\Compress\starcraft2.jpg"/>
          <p:cNvPicPr>
            <a:picLocks noChangeAspect="1" noChangeArrowheads="1"/>
          </p:cNvPicPr>
          <p:nvPr/>
        </p:nvPicPr>
        <p:blipFill>
          <a:blip r:embed="rId5" cstate="print">
            <a:lum bright="50000"/>
          </a:blip>
          <a:srcRect/>
          <a:stretch>
            <a:fillRect/>
          </a:stretch>
        </p:blipFill>
        <p:spPr bwMode="auto">
          <a:xfrm>
            <a:off x="1524000" y="188640"/>
            <a:ext cx="7620000" cy="42799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42" name="Picture 2" descr="C:\Users\Oh\Desktop\Any-angle pathfinding\Blk71\SourcedImages\Compress\halo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986680"/>
            <a:ext cx="8208912" cy="46106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H="1">
            <a:off x="3995936" y="4005064"/>
            <a:ext cx="187220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355976" y="1052736"/>
            <a:ext cx="3744416" cy="180020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115616" y="1700808"/>
            <a:ext cx="720080" cy="216024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23</a:t>
            </a:fld>
            <a:endParaRPr lang="en-SG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1835696" y="1052736"/>
            <a:ext cx="2520280" cy="57606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907704" y="1700808"/>
            <a:ext cx="2160240" cy="237626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3995936" y="1052736"/>
            <a:ext cx="360040" cy="302433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1547664" y="1340768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/>
          <p:cNvSpPr/>
          <p:nvPr/>
        </p:nvSpPr>
        <p:spPr>
          <a:xfrm>
            <a:off x="4067944" y="764704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3995936" y="4005064"/>
            <a:ext cx="504056" cy="216024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1115616" y="3861048"/>
            <a:ext cx="1008112" cy="172819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123728" y="4005064"/>
            <a:ext cx="1872208" cy="158417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123728" y="5517232"/>
            <a:ext cx="2376264" cy="64807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707904" y="371703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/>
          <p:cNvSpPr/>
          <p:nvPr/>
        </p:nvSpPr>
        <p:spPr>
          <a:xfrm>
            <a:off x="827584" y="3573016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Oval 10"/>
          <p:cNvSpPr/>
          <p:nvPr/>
        </p:nvSpPr>
        <p:spPr>
          <a:xfrm>
            <a:off x="1835696" y="5229200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/>
          <p:cNvSpPr/>
          <p:nvPr/>
        </p:nvSpPr>
        <p:spPr>
          <a:xfrm>
            <a:off x="4211960" y="587727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5940152" y="2852936"/>
            <a:ext cx="2160240" cy="1152128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7740352" y="2564904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/>
          <p:cNvSpPr/>
          <p:nvPr/>
        </p:nvSpPr>
        <p:spPr>
          <a:xfrm>
            <a:off x="5580112" y="371703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 flipH="1">
            <a:off x="5940152" y="2852936"/>
            <a:ext cx="2160240" cy="1152128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24</a:t>
            </a:fld>
            <a:endParaRPr lang="en-SG"/>
          </a:p>
        </p:txBody>
      </p:sp>
      <p:sp>
        <p:nvSpPr>
          <p:cNvPr id="46" name="TextBox 45"/>
          <p:cNvSpPr txBox="1"/>
          <p:nvPr/>
        </p:nvSpPr>
        <p:spPr>
          <a:xfrm>
            <a:off x="467544" y="2924944"/>
            <a:ext cx="449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800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115616" y="1700808"/>
            <a:ext cx="720080" cy="216024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835696" y="1052736"/>
            <a:ext cx="2520280" cy="57606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907704" y="1700808"/>
            <a:ext cx="2160240" cy="237626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995936" y="4005064"/>
            <a:ext cx="187220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55976" y="1052736"/>
            <a:ext cx="3744416" cy="180020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995936" y="1052736"/>
            <a:ext cx="360040" cy="302433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547664" y="1340768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/>
          <p:cNvSpPr/>
          <p:nvPr/>
        </p:nvSpPr>
        <p:spPr>
          <a:xfrm>
            <a:off x="4067944" y="764704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/>
          <p:cNvSpPr/>
          <p:nvPr/>
        </p:nvSpPr>
        <p:spPr>
          <a:xfrm>
            <a:off x="5580112" y="371703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3995936" y="4005064"/>
            <a:ext cx="504056" cy="216024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1115616" y="3861048"/>
            <a:ext cx="1008112" cy="172819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123728" y="4005064"/>
            <a:ext cx="1872208" cy="158417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123728" y="5517232"/>
            <a:ext cx="2376264" cy="64807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27584" y="3573016"/>
            <a:ext cx="576064" cy="576064"/>
          </a:xfrm>
          <a:prstGeom prst="ellipse">
            <a:avLst/>
          </a:prstGeom>
          <a:solidFill>
            <a:srgbClr val="00B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Oval 46"/>
          <p:cNvSpPr/>
          <p:nvPr/>
        </p:nvSpPr>
        <p:spPr>
          <a:xfrm>
            <a:off x="3707904" y="371703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Oval 47"/>
          <p:cNvSpPr/>
          <p:nvPr/>
        </p:nvSpPr>
        <p:spPr>
          <a:xfrm>
            <a:off x="1835696" y="5229200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Oval 48"/>
          <p:cNvSpPr/>
          <p:nvPr/>
        </p:nvSpPr>
        <p:spPr>
          <a:xfrm>
            <a:off x="4211960" y="587727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/>
          <p:cNvSpPr/>
          <p:nvPr/>
        </p:nvSpPr>
        <p:spPr>
          <a:xfrm>
            <a:off x="7740352" y="2564904"/>
            <a:ext cx="576064" cy="576064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TextBox 37"/>
          <p:cNvSpPr txBox="1"/>
          <p:nvPr/>
        </p:nvSpPr>
        <p:spPr>
          <a:xfrm>
            <a:off x="8100392" y="1805915"/>
            <a:ext cx="393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4800" dirty="0">
              <a:latin typeface="Cambria Math" pitchFamily="18" charset="0"/>
              <a:ea typeface="Cambria Math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 flipH="1">
            <a:off x="5940152" y="2852936"/>
            <a:ext cx="2160240" cy="1152128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25</a:t>
            </a:fld>
            <a:endParaRPr lang="en-SG"/>
          </a:p>
        </p:txBody>
      </p:sp>
      <p:sp>
        <p:nvSpPr>
          <p:cNvPr id="46" name="TextBox 45"/>
          <p:cNvSpPr txBox="1"/>
          <p:nvPr/>
        </p:nvSpPr>
        <p:spPr>
          <a:xfrm>
            <a:off x="467544" y="2924944"/>
            <a:ext cx="426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115616" y="1700808"/>
            <a:ext cx="720080" cy="216024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835696" y="1052736"/>
            <a:ext cx="2520280" cy="57606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907704" y="1700808"/>
            <a:ext cx="2160240" cy="237626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995936" y="4005064"/>
            <a:ext cx="1872208" cy="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55976" y="1052736"/>
            <a:ext cx="3744416" cy="180020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995936" y="1052736"/>
            <a:ext cx="360040" cy="302433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547664" y="1340768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/>
          <p:cNvSpPr/>
          <p:nvPr/>
        </p:nvSpPr>
        <p:spPr>
          <a:xfrm>
            <a:off x="4067944" y="764704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/>
          <p:cNvSpPr/>
          <p:nvPr/>
        </p:nvSpPr>
        <p:spPr>
          <a:xfrm>
            <a:off x="5580112" y="371703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3995936" y="4005064"/>
            <a:ext cx="504056" cy="216024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1115616" y="3861048"/>
            <a:ext cx="1008112" cy="172819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123728" y="4005064"/>
            <a:ext cx="1872208" cy="158417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123728" y="5517232"/>
            <a:ext cx="2376264" cy="64807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27584" y="3573016"/>
            <a:ext cx="576064" cy="576064"/>
          </a:xfrm>
          <a:prstGeom prst="ellipse">
            <a:avLst/>
          </a:prstGeom>
          <a:solidFill>
            <a:srgbClr val="00B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Oval 46"/>
          <p:cNvSpPr/>
          <p:nvPr/>
        </p:nvSpPr>
        <p:spPr>
          <a:xfrm>
            <a:off x="3707904" y="371703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Oval 47"/>
          <p:cNvSpPr/>
          <p:nvPr/>
        </p:nvSpPr>
        <p:spPr>
          <a:xfrm>
            <a:off x="1835696" y="5229200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Oval 48"/>
          <p:cNvSpPr/>
          <p:nvPr/>
        </p:nvSpPr>
        <p:spPr>
          <a:xfrm>
            <a:off x="4211960" y="587727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/>
          <p:cNvSpPr/>
          <p:nvPr/>
        </p:nvSpPr>
        <p:spPr>
          <a:xfrm>
            <a:off x="7740352" y="2564904"/>
            <a:ext cx="576064" cy="576064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TextBox 37"/>
          <p:cNvSpPr txBox="1"/>
          <p:nvPr/>
        </p:nvSpPr>
        <p:spPr>
          <a:xfrm>
            <a:off x="8100392" y="1805915"/>
            <a:ext cx="375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68144" y="1052736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2.6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94819" y="1844824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2.0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99792" y="1916832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1.7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11760" y="476672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1.4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83568" y="2204864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1.2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3568" y="4509120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0.8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27784" y="5827911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1.3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267744" y="4005064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1.3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99992" y="3140968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0.6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72200" y="2636912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1.4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64360" y="4733528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1.2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9"/>
          <p:cNvCxnSpPr/>
          <p:nvPr/>
        </p:nvCxnSpPr>
        <p:spPr>
          <a:xfrm flipH="1">
            <a:off x="5940152" y="2852936"/>
            <a:ext cx="2160240" cy="1152128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26</a:t>
            </a:fld>
            <a:endParaRPr lang="en-SG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115616" y="1700808"/>
            <a:ext cx="720080" cy="216024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835696" y="1052736"/>
            <a:ext cx="2520280" cy="57606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907704" y="1700808"/>
            <a:ext cx="2160240" cy="2376264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995936" y="4005064"/>
            <a:ext cx="1872208" cy="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55976" y="1052736"/>
            <a:ext cx="3744416" cy="180020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995936" y="1052736"/>
            <a:ext cx="360040" cy="3024336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547664" y="1340768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/>
          <p:cNvSpPr/>
          <p:nvPr/>
        </p:nvSpPr>
        <p:spPr>
          <a:xfrm>
            <a:off x="4067944" y="764704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Oval 35"/>
          <p:cNvSpPr/>
          <p:nvPr/>
        </p:nvSpPr>
        <p:spPr>
          <a:xfrm>
            <a:off x="5580112" y="371703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3995936" y="4005064"/>
            <a:ext cx="504056" cy="216024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1115616" y="3861048"/>
            <a:ext cx="1008112" cy="1728192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123728" y="4005064"/>
            <a:ext cx="1872208" cy="158417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123728" y="5517232"/>
            <a:ext cx="2376264" cy="648072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27584" y="3573016"/>
            <a:ext cx="576064" cy="576064"/>
          </a:xfrm>
          <a:prstGeom prst="ellipse">
            <a:avLst/>
          </a:prstGeom>
          <a:solidFill>
            <a:srgbClr val="00B05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7" name="Oval 46"/>
          <p:cNvSpPr/>
          <p:nvPr/>
        </p:nvSpPr>
        <p:spPr>
          <a:xfrm>
            <a:off x="3707904" y="371703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Oval 47"/>
          <p:cNvSpPr/>
          <p:nvPr/>
        </p:nvSpPr>
        <p:spPr>
          <a:xfrm>
            <a:off x="1835696" y="5229200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9" name="Oval 48"/>
          <p:cNvSpPr/>
          <p:nvPr/>
        </p:nvSpPr>
        <p:spPr>
          <a:xfrm>
            <a:off x="4211960" y="587727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/>
          <p:cNvSpPr/>
          <p:nvPr/>
        </p:nvSpPr>
        <p:spPr>
          <a:xfrm>
            <a:off x="7740352" y="2564904"/>
            <a:ext cx="576064" cy="576064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5" name="TextBox 45"/>
          <p:cNvSpPr txBox="1"/>
          <p:nvPr/>
        </p:nvSpPr>
        <p:spPr>
          <a:xfrm>
            <a:off x="467544" y="2924944"/>
            <a:ext cx="426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6" name="TextBox 37"/>
          <p:cNvSpPr txBox="1"/>
          <p:nvPr/>
        </p:nvSpPr>
        <p:spPr>
          <a:xfrm>
            <a:off x="8100392" y="1805915"/>
            <a:ext cx="375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7" name="TextBox 24"/>
          <p:cNvSpPr txBox="1"/>
          <p:nvPr/>
        </p:nvSpPr>
        <p:spPr>
          <a:xfrm>
            <a:off x="5868144" y="1052736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2.6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8" name="TextBox 27"/>
          <p:cNvSpPr txBox="1"/>
          <p:nvPr/>
        </p:nvSpPr>
        <p:spPr>
          <a:xfrm>
            <a:off x="4294819" y="1844824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2.0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9" name="TextBox 29"/>
          <p:cNvSpPr txBox="1"/>
          <p:nvPr/>
        </p:nvSpPr>
        <p:spPr>
          <a:xfrm>
            <a:off x="2699792" y="1916832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1.7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0" name="TextBox 30"/>
          <p:cNvSpPr txBox="1"/>
          <p:nvPr/>
        </p:nvSpPr>
        <p:spPr>
          <a:xfrm>
            <a:off x="2411760" y="476672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1.4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1" name="TextBox 36"/>
          <p:cNvSpPr txBox="1"/>
          <p:nvPr/>
        </p:nvSpPr>
        <p:spPr>
          <a:xfrm>
            <a:off x="683568" y="2204864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1.2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2" name="TextBox 40"/>
          <p:cNvSpPr txBox="1"/>
          <p:nvPr/>
        </p:nvSpPr>
        <p:spPr>
          <a:xfrm>
            <a:off x="683568" y="4509120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0.8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3" name="TextBox 43"/>
          <p:cNvSpPr txBox="1"/>
          <p:nvPr/>
        </p:nvSpPr>
        <p:spPr>
          <a:xfrm>
            <a:off x="2627784" y="5827911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1.3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4" name="TextBox 50"/>
          <p:cNvSpPr txBox="1"/>
          <p:nvPr/>
        </p:nvSpPr>
        <p:spPr>
          <a:xfrm>
            <a:off x="2267744" y="4005064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1.3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5" name="TextBox 51"/>
          <p:cNvSpPr txBox="1"/>
          <p:nvPr/>
        </p:nvSpPr>
        <p:spPr>
          <a:xfrm>
            <a:off x="4499992" y="3140968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0.6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6" name="TextBox 52"/>
          <p:cNvSpPr txBox="1"/>
          <p:nvPr/>
        </p:nvSpPr>
        <p:spPr>
          <a:xfrm>
            <a:off x="6372200" y="2636912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1.4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7" name="TextBox 53"/>
          <p:cNvSpPr txBox="1"/>
          <p:nvPr/>
        </p:nvSpPr>
        <p:spPr>
          <a:xfrm>
            <a:off x="4364360" y="4733528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ambria Math" pitchFamily="18" charset="0"/>
                <a:ea typeface="Cambria Math" pitchFamily="18" charset="0"/>
              </a:rPr>
              <a:t>1.2</a:t>
            </a:r>
            <a:endParaRPr lang="en-SG" sz="44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8" name="TextBox 51"/>
          <p:cNvSpPr txBox="1"/>
          <p:nvPr/>
        </p:nvSpPr>
        <p:spPr>
          <a:xfrm>
            <a:off x="5453689" y="4524409"/>
            <a:ext cx="31935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latin typeface="Arial Black" pitchFamily="34" charset="0"/>
                <a:ea typeface="Cambria Math" pitchFamily="18" charset="0"/>
              </a:rPr>
              <a:t>Dijkstra’s</a:t>
            </a:r>
            <a:endParaRPr lang="en-US" sz="4400" dirty="0" smtClean="0">
              <a:latin typeface="Arial Black" pitchFamily="34" charset="0"/>
              <a:ea typeface="Cambria Math" pitchFamily="18" charset="0"/>
            </a:endParaRPr>
          </a:p>
          <a:p>
            <a:r>
              <a:rPr lang="en-US" sz="4400" dirty="0" smtClean="0">
                <a:latin typeface="Arial Black" pitchFamily="34" charset="0"/>
                <a:ea typeface="Cambria Math" pitchFamily="18" charset="0"/>
              </a:rPr>
              <a:t>Algorithm</a:t>
            </a:r>
            <a:endParaRPr lang="en-SG" sz="4400" dirty="0">
              <a:latin typeface="Arial Black" pitchFamily="34" charset="0"/>
              <a:ea typeface="Cambria Math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27</a:t>
            </a:fld>
            <a:endParaRPr lang="en-SG"/>
          </a:p>
        </p:txBody>
      </p:sp>
      <p:pic>
        <p:nvPicPr>
          <p:cNvPr id="1026" name="Picture 2" descr="C:\Users\Oh\Desktop\Any-angle pathfinding\Blk71\gamemap_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635666" cy="6858000"/>
          </a:xfrm>
          <a:prstGeom prst="rect">
            <a:avLst/>
          </a:prstGeom>
          <a:noFill/>
        </p:spPr>
      </p:pic>
      <p:sp>
        <p:nvSpPr>
          <p:cNvPr id="21" name="Multiply 20"/>
          <p:cNvSpPr/>
          <p:nvPr/>
        </p:nvSpPr>
        <p:spPr>
          <a:xfrm>
            <a:off x="6516216" y="404664"/>
            <a:ext cx="914400" cy="914400"/>
          </a:xfrm>
          <a:prstGeom prst="mathMultiply">
            <a:avLst>
              <a:gd name="adj1" fmla="val 17751"/>
            </a:avLst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2" descr="C:\Users\Oh\Desktop\Any-angle pathfinding\Blk71\med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365104"/>
            <a:ext cx="689711" cy="576065"/>
          </a:xfrm>
          <a:prstGeom prst="rect">
            <a:avLst/>
          </a:prstGeom>
          <a:noFill/>
        </p:spPr>
      </p:pic>
      <p:cxnSp>
        <p:nvCxnSpPr>
          <p:cNvPr id="43" name="Straight Connector 42"/>
          <p:cNvCxnSpPr/>
          <p:nvPr/>
        </p:nvCxnSpPr>
        <p:spPr>
          <a:xfrm flipH="1">
            <a:off x="5940152" y="2852936"/>
            <a:ext cx="2160240" cy="1152128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115616" y="1700808"/>
            <a:ext cx="720080" cy="2160240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835696" y="1052736"/>
            <a:ext cx="2520280" cy="576064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907704" y="1700808"/>
            <a:ext cx="2160240" cy="2376264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3995936" y="4005064"/>
            <a:ext cx="1872208" cy="0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355976" y="1052736"/>
            <a:ext cx="3744416" cy="1800200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3995936" y="1052736"/>
            <a:ext cx="360040" cy="3024336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547664" y="1340768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4067944" y="764704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5580112" y="371703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3995936" y="4005064"/>
            <a:ext cx="504056" cy="2160240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1115616" y="3861048"/>
            <a:ext cx="1008112" cy="1728192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2123728" y="4005064"/>
            <a:ext cx="1872208" cy="1584176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123728" y="5517232"/>
            <a:ext cx="2376264" cy="648072"/>
          </a:xfrm>
          <a:prstGeom prst="lin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827584" y="3573016"/>
            <a:ext cx="576064" cy="576064"/>
          </a:xfrm>
          <a:prstGeom prst="ellipse">
            <a:avLst/>
          </a:prstGeom>
          <a:solidFill>
            <a:srgbClr val="00B050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3707904" y="371703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1835696" y="5229200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4211960" y="5877272"/>
            <a:ext cx="576064" cy="5760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7740352" y="2564904"/>
            <a:ext cx="576064" cy="576064"/>
          </a:xfrm>
          <a:prstGeom prst="ellipse">
            <a:avLst/>
          </a:prstGeom>
          <a:solidFill>
            <a:srgbClr val="FFFF00"/>
          </a:solidFill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solidFill>
                <a:schemeClr val="bg1"/>
              </a:solidFill>
            </a:endParaRPr>
          </a:p>
        </p:txBody>
      </p:sp>
      <p:sp>
        <p:nvSpPr>
          <p:cNvPr id="38" name="TextBox 45"/>
          <p:cNvSpPr txBox="1"/>
          <p:nvPr/>
        </p:nvSpPr>
        <p:spPr>
          <a:xfrm>
            <a:off x="467544" y="2924944"/>
            <a:ext cx="4267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s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9" name="TextBox 37"/>
          <p:cNvSpPr txBox="1"/>
          <p:nvPr/>
        </p:nvSpPr>
        <p:spPr>
          <a:xfrm>
            <a:off x="8100392" y="1805915"/>
            <a:ext cx="375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t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5868144" y="1052736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2.6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1" name="TextBox 27"/>
          <p:cNvSpPr txBox="1"/>
          <p:nvPr/>
        </p:nvSpPr>
        <p:spPr>
          <a:xfrm>
            <a:off x="4294819" y="1844824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2.0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2" name="TextBox 29"/>
          <p:cNvSpPr txBox="1"/>
          <p:nvPr/>
        </p:nvSpPr>
        <p:spPr>
          <a:xfrm>
            <a:off x="2699792" y="1916832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1.7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5" name="TextBox 30"/>
          <p:cNvSpPr txBox="1"/>
          <p:nvPr/>
        </p:nvSpPr>
        <p:spPr>
          <a:xfrm>
            <a:off x="2411760" y="476672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1.4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6" name="TextBox 36"/>
          <p:cNvSpPr txBox="1"/>
          <p:nvPr/>
        </p:nvSpPr>
        <p:spPr>
          <a:xfrm>
            <a:off x="683568" y="2204864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1.2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7" name="TextBox 40"/>
          <p:cNvSpPr txBox="1"/>
          <p:nvPr/>
        </p:nvSpPr>
        <p:spPr>
          <a:xfrm>
            <a:off x="683568" y="4509120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0.8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8" name="TextBox 43"/>
          <p:cNvSpPr txBox="1"/>
          <p:nvPr/>
        </p:nvSpPr>
        <p:spPr>
          <a:xfrm>
            <a:off x="2627784" y="5827911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1.3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79" name="TextBox 50"/>
          <p:cNvSpPr txBox="1"/>
          <p:nvPr/>
        </p:nvSpPr>
        <p:spPr>
          <a:xfrm>
            <a:off x="2267744" y="4005064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1.3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80" name="TextBox 51"/>
          <p:cNvSpPr txBox="1"/>
          <p:nvPr/>
        </p:nvSpPr>
        <p:spPr>
          <a:xfrm>
            <a:off x="4499992" y="3140968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0.6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81" name="TextBox 52"/>
          <p:cNvSpPr txBox="1"/>
          <p:nvPr/>
        </p:nvSpPr>
        <p:spPr>
          <a:xfrm>
            <a:off x="6372200" y="2636912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1.4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82" name="TextBox 53"/>
          <p:cNvSpPr txBox="1"/>
          <p:nvPr/>
        </p:nvSpPr>
        <p:spPr>
          <a:xfrm>
            <a:off x="4364360" y="4733528"/>
            <a:ext cx="925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Cambria Math" pitchFamily="18" charset="0"/>
                <a:ea typeface="Cambria Math" pitchFamily="18" charset="0"/>
              </a:rPr>
              <a:t>1.2</a:t>
            </a:r>
            <a:endParaRPr lang="en-SG" sz="4400" dirty="0">
              <a:solidFill>
                <a:schemeClr val="bg1"/>
              </a:solidFill>
              <a:latin typeface="Cambria Math" pitchFamily="18" charset="0"/>
              <a:ea typeface="Cambria Math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28</a:t>
            </a:fld>
            <a:endParaRPr lang="en-SG"/>
          </a:p>
        </p:txBody>
      </p:sp>
      <p:pic>
        <p:nvPicPr>
          <p:cNvPr id="1026" name="Picture 2" descr="C:\Users\Oh\Desktop\Any-angle pathfinding\Blk71\gamemap_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635666" cy="6858000"/>
          </a:xfrm>
          <a:prstGeom prst="rect">
            <a:avLst/>
          </a:prstGeom>
          <a:noFill/>
        </p:spPr>
      </p:pic>
      <p:sp>
        <p:nvSpPr>
          <p:cNvPr id="21" name="Multiply 20"/>
          <p:cNvSpPr/>
          <p:nvPr/>
        </p:nvSpPr>
        <p:spPr>
          <a:xfrm>
            <a:off x="6516216" y="404664"/>
            <a:ext cx="914400" cy="914400"/>
          </a:xfrm>
          <a:prstGeom prst="mathMultiply">
            <a:avLst>
              <a:gd name="adj1" fmla="val 17751"/>
            </a:avLst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" name="Picture 2" descr="C:\Users\Oh\Desktop\Any-angle pathfinding\Blk71\med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365104"/>
            <a:ext cx="689711" cy="57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29</a:t>
            </a:fld>
            <a:endParaRPr lang="en-SG"/>
          </a:p>
        </p:txBody>
      </p:sp>
      <p:pic>
        <p:nvPicPr>
          <p:cNvPr id="11266" name="Picture 2" descr="C:\Users\Oh\Desktop\Any-angle pathfinding\Blk71\navmesh_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244" y="1988840"/>
            <a:ext cx="4281244" cy="316835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896127" y="11984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Navigation Mesh</a:t>
            </a:r>
          </a:p>
        </p:txBody>
      </p:sp>
      <p:pic>
        <p:nvPicPr>
          <p:cNvPr id="11267" name="Picture 3" descr="C:\Users\Oh\Desktop\Any-angle pathfinding\Blk71\grid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024" y="1988840"/>
            <a:ext cx="4283968" cy="3198922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619672" y="1196752"/>
            <a:ext cx="1390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Grids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have an idea</a:t>
            </a:r>
          </a:p>
          <a:p>
            <a:pPr lvl="1"/>
            <a:r>
              <a:rPr lang="en-US" dirty="0" smtClean="0"/>
              <a:t>No algorithms, just an idea</a:t>
            </a:r>
          </a:p>
          <a:p>
            <a:pPr lvl="1"/>
            <a:r>
              <a:rPr lang="en-US" dirty="0" smtClean="0"/>
              <a:t>Is it good</a:t>
            </a:r>
          </a:p>
          <a:p>
            <a:pPr lvl="1"/>
            <a:r>
              <a:rPr lang="en-US" dirty="0" smtClean="0"/>
              <a:t>Will it work?</a:t>
            </a:r>
          </a:p>
          <a:p>
            <a:pPr lvl="1"/>
            <a:r>
              <a:rPr lang="en-US" dirty="0" smtClean="0"/>
              <a:t>Try some examples…</a:t>
            </a:r>
          </a:p>
          <a:p>
            <a:pPr lvl="1"/>
            <a:r>
              <a:rPr lang="en-US" dirty="0" smtClean="0"/>
              <a:t>Try to make it FAIL 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(Fail fast, Fail Early)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383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30</a:t>
            </a:fld>
            <a:endParaRPr lang="en-SG"/>
          </a:p>
        </p:txBody>
      </p:sp>
      <p:pic>
        <p:nvPicPr>
          <p:cNvPr id="11266" name="Picture 2" descr="C:\Users\Oh\Desktop\Any-angle pathfinding\Blk71\navmesh_s.png"/>
          <p:cNvPicPr>
            <a:picLocks noChangeAspect="1" noChangeArrowheads="1"/>
          </p:cNvPicPr>
          <p:nvPr/>
        </p:nvPicPr>
        <p:blipFill>
          <a:blip r:embed="rId2" cstate="print">
            <a:lum bright="50000" contrast="-50000"/>
          </a:blip>
          <a:srcRect/>
          <a:stretch>
            <a:fillRect/>
          </a:stretch>
        </p:blipFill>
        <p:spPr bwMode="auto">
          <a:xfrm>
            <a:off x="4683244" y="1988840"/>
            <a:ext cx="4281244" cy="316835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896127" y="1198493"/>
            <a:ext cx="3852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Navigation Mesh</a:t>
            </a:r>
          </a:p>
        </p:txBody>
      </p:sp>
      <p:pic>
        <p:nvPicPr>
          <p:cNvPr id="11267" name="Picture 3" descr="C:\Users\Oh\Desktop\Any-angle pathfinding\Blk71\grid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024" y="1988840"/>
            <a:ext cx="4283968" cy="3198922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619672" y="1196752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Grids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31</a:t>
            </a:fld>
            <a:endParaRPr lang="en-SG"/>
          </a:p>
        </p:txBody>
      </p:sp>
      <p:pic>
        <p:nvPicPr>
          <p:cNvPr id="1026" name="Picture 2" descr="C:\Users\Oh\Desktop\Any-angle pathfinding\Blk71\gamemap_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63566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32</a:t>
            </a:fld>
            <a:endParaRPr lang="en-SG"/>
          </a:p>
        </p:txBody>
      </p:sp>
      <p:pic>
        <p:nvPicPr>
          <p:cNvPr id="2050" name="Picture 2" descr="C:\Users\Oh\Desktop\Any-angle pathfinding\Blk71\gamemap_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814" y="0"/>
            <a:ext cx="863566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33</a:t>
            </a:fld>
            <a:endParaRPr lang="en-SG"/>
          </a:p>
        </p:txBody>
      </p:sp>
      <p:pic>
        <p:nvPicPr>
          <p:cNvPr id="3074" name="Picture 2" descr="C:\Users\Oh\Desktop\Any-angle pathfinding\Blk71\gamemap_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815" y="1"/>
            <a:ext cx="863566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34</a:t>
            </a:fld>
            <a:endParaRPr lang="en-SG"/>
          </a:p>
        </p:txBody>
      </p:sp>
      <p:pic>
        <p:nvPicPr>
          <p:cNvPr id="3074" name="Picture 2" descr="C:\Users\Oh\Desktop\Any-angle pathfinding\Blk71\gamemap_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815" y="1"/>
            <a:ext cx="8635665" cy="6858000"/>
          </a:xfrm>
          <a:prstGeom prst="rect">
            <a:avLst/>
          </a:prstGeom>
          <a:noFill/>
        </p:spPr>
      </p:pic>
      <p:sp>
        <p:nvSpPr>
          <p:cNvPr id="6" name="Multiply 5"/>
          <p:cNvSpPr/>
          <p:nvPr/>
        </p:nvSpPr>
        <p:spPr>
          <a:xfrm>
            <a:off x="6516216" y="404664"/>
            <a:ext cx="914400" cy="914400"/>
          </a:xfrm>
          <a:prstGeom prst="mathMultiply">
            <a:avLst>
              <a:gd name="adj1" fmla="val 17751"/>
            </a:avLst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2" descr="C:\Users\Oh\Desktop\Any-angle pathfinding\Blk71\med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365104"/>
            <a:ext cx="689711" cy="57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10668" y="1052736"/>
            <a:ext cx="8522698" cy="2100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How do you do</a:t>
            </a:r>
          </a:p>
          <a:p>
            <a:pPr>
              <a:lnSpc>
                <a:spcPct val="150000"/>
              </a:lnSpc>
            </a:pPr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5400" dirty="0" smtClean="0">
                <a:latin typeface="Arial Black" pitchFamily="34" charset="0"/>
                <a:cs typeface="Arial" pitchFamily="34" charset="0"/>
              </a:rPr>
              <a:t> in games?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35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10668" y="1052736"/>
            <a:ext cx="8522698" cy="4165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How do you do</a:t>
            </a:r>
          </a:p>
          <a:p>
            <a:pPr>
              <a:lnSpc>
                <a:spcPct val="150000"/>
              </a:lnSpc>
            </a:pPr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5400" dirty="0" smtClean="0">
                <a:latin typeface="Arial Black" pitchFamily="34" charset="0"/>
                <a:cs typeface="Arial" pitchFamily="34" charset="0"/>
              </a:rPr>
              <a:t> in games?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S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Obvious Answers: 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Dijkstra Algorithm on the Grid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Dijkstra with A*  (or just called A*)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96488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10668" y="1052736"/>
            <a:ext cx="8522698" cy="5457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How do you do</a:t>
            </a:r>
          </a:p>
          <a:p>
            <a:pPr>
              <a:lnSpc>
                <a:spcPct val="150000"/>
              </a:lnSpc>
            </a:pPr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5400" dirty="0" smtClean="0">
                <a:latin typeface="Arial Black" pitchFamily="34" charset="0"/>
                <a:cs typeface="Arial" pitchFamily="34" charset="0"/>
              </a:rPr>
              <a:t> in games?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SG" sz="32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Some Obvious Answers: 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Dijkstra Algorithm on the Grid</a:t>
            </a:r>
          </a:p>
          <a:p>
            <a:pPr>
              <a:lnSpc>
                <a:spcPct val="150000"/>
              </a:lnSpc>
            </a:pPr>
            <a:r>
              <a:rPr lang="en-SG" sz="2800" b="1" dirty="0">
                <a:latin typeface="Arial" pitchFamily="34" charset="0"/>
                <a:cs typeface="Arial" pitchFamily="34" charset="0"/>
              </a:rPr>
              <a:t>Dijkstra with A*  (or just called A*</a:t>
            </a: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)</a:t>
            </a:r>
            <a:endParaRPr lang="en-SG" sz="28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Consider 8-directional paths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Any-Angle Paths?</a:t>
            </a:r>
            <a:endParaRPr lang="en-SG" sz="2800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635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539554" y="1052736"/>
            <a:ext cx="8064894" cy="4396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Advancements in</a:t>
            </a:r>
          </a:p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Any-Angle path planning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2005: Field D*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(Ferguson,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Stentz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2007: Theta*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(Daniel, Nash, Koenig)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2009: Accelerated A*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Sislak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Volf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Pechoucek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2011: Block A*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(Yap, Burch,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Holte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, Schaeffer)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2013: Anya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(Daniel, Alban)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48596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2100" y="5445224"/>
            <a:ext cx="8384356" cy="801687"/>
          </a:xfrm>
          <a:prstGeom prst="rect">
            <a:avLst/>
          </a:prstGeom>
          <a:solidFill>
            <a:srgbClr val="CCFFCC"/>
          </a:solidFill>
          <a:ln w="19050">
            <a:solidFill>
              <a:srgbClr val="003399"/>
            </a:solidFill>
            <a:miter lim="800000"/>
            <a:headEnd/>
            <a:tailEnd/>
          </a:ln>
        </p:spPr>
        <p:txBody>
          <a:bodyPr wrap="none" lIns="82439" tIns="41219" rIns="82439" bIns="41219" anchor="ctr"/>
          <a:lstStyle/>
          <a:p>
            <a:pPr algn="l" eaLnBrk="0" hangingPunct="0">
              <a:spcBef>
                <a:spcPct val="0"/>
              </a:spcBef>
            </a:pPr>
            <a:endParaRPr lang="en-US" sz="2200" b="0">
              <a:solidFill>
                <a:srgbClr val="000000"/>
              </a:solidFill>
              <a:cs typeface="Arial Unicode M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9554" y="1052736"/>
            <a:ext cx="8064894" cy="5042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Advancements in</a:t>
            </a:r>
          </a:p>
          <a:p>
            <a:pPr algn="ctr"/>
            <a:r>
              <a:rPr lang="en-US" sz="3600" b="1" dirty="0" smtClean="0">
                <a:latin typeface="Arial" pitchFamily="34" charset="0"/>
                <a:cs typeface="Arial" pitchFamily="34" charset="0"/>
              </a:rPr>
              <a:t>Any-Angle path planning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2005: Field D*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(Ferguson,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Stentz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2007: Theta*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(Daniel, Nash, Koenig)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2009: Accelerated A*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Sislak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Volf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Pechoucek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2011: Block A*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(Yap, Burch, </a:t>
            </a:r>
            <a:r>
              <a:rPr lang="en-SG" sz="2800" dirty="0" err="1" smtClean="0">
                <a:latin typeface="Arial" pitchFamily="34" charset="0"/>
                <a:cs typeface="Arial" pitchFamily="34" charset="0"/>
              </a:rPr>
              <a:t>Holte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, Schaeffer)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latin typeface="Arial" pitchFamily="34" charset="0"/>
                <a:cs typeface="Arial" pitchFamily="34" charset="0"/>
              </a:rPr>
              <a:t>2013: Anya</a:t>
            </a:r>
            <a:r>
              <a:rPr lang="en-SG" sz="2800" dirty="0" smtClean="0">
                <a:latin typeface="Arial" pitchFamily="34" charset="0"/>
                <a:cs typeface="Arial" pitchFamily="34" charset="0"/>
              </a:rPr>
              <a:t> (Daniel, Alban)</a:t>
            </a:r>
          </a:p>
          <a:p>
            <a:pPr>
              <a:lnSpc>
                <a:spcPct val="150000"/>
              </a:lnSpc>
            </a:pPr>
            <a:r>
              <a:rPr lang="en-SG" sz="28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2016: Strict Theta* (Oh Shunhao &amp; Leong H W)</a:t>
            </a:r>
            <a:endParaRPr lang="en-SG" sz="2800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690182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Next, try to work out the Plan</a:t>
            </a:r>
          </a:p>
          <a:p>
            <a:endParaRPr lang="en-US" dirty="0"/>
          </a:p>
          <a:p>
            <a:r>
              <a:rPr lang="en-US" dirty="0" smtClean="0"/>
              <a:t>Then Work out the details</a:t>
            </a:r>
          </a:p>
          <a:p>
            <a:endParaRPr lang="en-US" dirty="0"/>
          </a:p>
          <a:p>
            <a:r>
              <a:rPr lang="en-US" dirty="0" smtClean="0"/>
              <a:t>Then Implement</a:t>
            </a:r>
          </a:p>
          <a:p>
            <a:endParaRPr lang="en-US" dirty="0"/>
          </a:p>
          <a:p>
            <a:r>
              <a:rPr lang="en-US" dirty="0" smtClean="0"/>
              <a:t>Then Test…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528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-Page-ICAPS-20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7899"/>
            <a:ext cx="9144000" cy="67892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361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-Page-ICAPS-20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9472"/>
            <a:ext cx="9144000" cy="6789227"/>
          </a:xfrm>
          <a:prstGeom prst="rect">
            <a:avLst/>
          </a:prstGeom>
        </p:spPr>
      </p:pic>
      <p:pic>
        <p:nvPicPr>
          <p:cNvPr id="5" name="Content Placeholder 4" descr="ICAPS-Home-phot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" r="5795"/>
          <a:stretch>
            <a:fillRect/>
          </a:stretch>
        </p:blipFill>
        <p:spPr>
          <a:xfrm>
            <a:off x="0" y="1928545"/>
            <a:ext cx="9144000" cy="50288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5891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Shunhao</a:t>
            </a:r>
            <a:r>
              <a:rPr lang="en-US" dirty="0" smtClean="0"/>
              <a:t> with Poster</a:t>
            </a:r>
            <a:endParaRPr lang="en-US" dirty="0"/>
          </a:p>
        </p:txBody>
      </p:sp>
      <p:pic>
        <p:nvPicPr>
          <p:cNvPr id="5" name="Content Placeholder 4" descr="IMG_6309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0" y="1412776"/>
            <a:ext cx="9144000" cy="50288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985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43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2043780" y="3114253"/>
            <a:ext cx="503214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Basic answer:</a:t>
            </a:r>
          </a:p>
          <a:p>
            <a:pPr algn="ctr"/>
            <a:r>
              <a:rPr lang="en-US" sz="5400" dirty="0" smtClean="0">
                <a:solidFill>
                  <a:srgbClr val="FF0000"/>
                </a:solidFill>
                <a:latin typeface="Arial Black" pitchFamily="34" charset="0"/>
                <a:cs typeface="Arial" pitchFamily="34" charset="0"/>
              </a:rPr>
              <a:t>A* Algorithm</a:t>
            </a:r>
            <a:endParaRPr lang="en-SG" sz="5400" dirty="0">
              <a:solidFill>
                <a:srgbClr val="FF00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395" y="1052736"/>
            <a:ext cx="85212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How do you do</a:t>
            </a:r>
          </a:p>
          <a:p>
            <a:pPr algn="ctr"/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pathfinding</a:t>
            </a:r>
            <a:r>
              <a:rPr lang="en-US" sz="5400" dirty="0" smtClean="0">
                <a:latin typeface="Arial Black" pitchFamily="34" charset="0"/>
                <a:cs typeface="Arial" pitchFamily="34" charset="0"/>
              </a:rPr>
              <a:t> in games?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921360" y="1052736"/>
            <a:ext cx="730129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A* Algorithm</a:t>
            </a:r>
          </a:p>
          <a:p>
            <a:pPr algn="ctr"/>
            <a:r>
              <a:rPr lang="en-US" sz="3200" dirty="0" smtClean="0">
                <a:latin typeface="Arial Black" pitchFamily="34" charset="0"/>
                <a:cs typeface="Arial" pitchFamily="34" charset="0"/>
              </a:rPr>
              <a:t>with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8-directional paths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44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34075" y="3573016"/>
            <a:ext cx="90515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Arial Black" pitchFamily="34" charset="0"/>
                <a:cs typeface="Arial" pitchFamily="34" charset="0"/>
              </a:rPr>
              <a:t>and a quick refresher of A*,</a:t>
            </a:r>
          </a:p>
          <a:p>
            <a:pPr algn="ctr"/>
            <a:r>
              <a:rPr lang="en-US" sz="2400" dirty="0" smtClean="0">
                <a:latin typeface="Arial Black" pitchFamily="34" charset="0"/>
                <a:cs typeface="Arial" pitchFamily="34" charset="0"/>
              </a:rPr>
              <a:t>(or </a:t>
            </a:r>
            <a:r>
              <a:rPr lang="en-US" sz="2400" dirty="0" err="1" smtClean="0">
                <a:latin typeface="Arial Black" pitchFamily="34" charset="0"/>
                <a:cs typeface="Arial" pitchFamily="34" charset="0"/>
              </a:rPr>
              <a:t>dijkstra’s</a:t>
            </a:r>
            <a:r>
              <a:rPr lang="en-US" sz="2400" dirty="0" smtClean="0">
                <a:latin typeface="Arial Black" pitchFamily="34" charset="0"/>
                <a:cs typeface="Arial" pitchFamily="34" charset="0"/>
              </a:rPr>
              <a:t> algorithm, if you don’t know what A* is)</a:t>
            </a:r>
            <a:endParaRPr lang="en-SG" sz="24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281190" y="1052736"/>
            <a:ext cx="4581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What is A*?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45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014019" y="1052736"/>
            <a:ext cx="3115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Arial Black" pitchFamily="34" charset="0"/>
                <a:cs typeface="Arial" pitchFamily="34" charset="0"/>
              </a:rPr>
              <a:t>What is A*?</a:t>
            </a:r>
            <a:endParaRPr lang="en-SG" sz="36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46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846330" y="2051263"/>
            <a:ext cx="742446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Dijkstra</a:t>
            </a:r>
            <a:r>
              <a:rPr lang="en-US" sz="54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en-US" sz="54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+</a:t>
            </a:r>
            <a:r>
              <a:rPr lang="en-US" sz="5400" dirty="0" smtClean="0">
                <a:latin typeface="Arial Black" pitchFamily="34" charset="0"/>
                <a:cs typeface="Arial" pitchFamily="34" charset="0"/>
              </a:rPr>
              <a:t> heuristic</a:t>
            </a:r>
          </a:p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=</a:t>
            </a:r>
            <a:r>
              <a:rPr lang="en-US" sz="5400" dirty="0" smtClean="0">
                <a:latin typeface="Arial Black" pitchFamily="34" charset="0"/>
                <a:cs typeface="Arial" pitchFamily="34" charset="0"/>
              </a:rPr>
              <a:t> A* Algorithm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163177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TextBox 47"/>
          <p:cNvSpPr txBox="1"/>
          <p:nvPr/>
        </p:nvSpPr>
        <p:spPr>
          <a:xfrm>
            <a:off x="1020394" y="332656"/>
            <a:ext cx="7103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8-directional movement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47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196089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48</a:t>
            </a:fld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020394" y="332656"/>
            <a:ext cx="7103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8-directional movement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338475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49</a:t>
            </a:fld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464161" y="332656"/>
            <a:ext cx="82157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latin typeface="Arial" pitchFamily="34" charset="0"/>
                <a:cs typeface="Arial" pitchFamily="34" charset="0"/>
              </a:rPr>
              <a:t>Which vertex to explore next?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-Page-ICAPS-20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9472"/>
            <a:ext cx="9144000" cy="6789227"/>
          </a:xfrm>
          <a:prstGeom prst="rect">
            <a:avLst/>
          </a:prstGeom>
        </p:spPr>
      </p:pic>
      <p:pic>
        <p:nvPicPr>
          <p:cNvPr id="5" name="Content Placeholder 4" descr="ICAPS-Home-photo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5" r="5795"/>
          <a:stretch>
            <a:fillRect/>
          </a:stretch>
        </p:blipFill>
        <p:spPr>
          <a:xfrm>
            <a:off x="0" y="1928545"/>
            <a:ext cx="9144000" cy="50288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5590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16113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50</a:t>
            </a:fld>
            <a:endParaRPr lang="en-SG"/>
          </a:p>
        </p:txBody>
      </p:sp>
      <p:sp>
        <p:nvSpPr>
          <p:cNvPr id="20" name="TextBox 19"/>
          <p:cNvSpPr txBox="1"/>
          <p:nvPr/>
        </p:nvSpPr>
        <p:spPr>
          <a:xfrm>
            <a:off x="1575423" y="332656"/>
            <a:ext cx="5993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 smtClean="0">
                <a:latin typeface="Arial" pitchFamily="34" charset="0"/>
                <a:cs typeface="Arial" pitchFamily="34" charset="0"/>
              </a:rPr>
              <a:t>Dijkstra’s</a:t>
            </a:r>
            <a:r>
              <a:rPr lang="en-US" sz="4800" b="1" dirty="0" smtClean="0">
                <a:latin typeface="Arial" pitchFamily="34" charset="0"/>
                <a:cs typeface="Arial" pitchFamily="34" charset="0"/>
              </a:rPr>
              <a:t> Algorithm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568465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51</a:t>
            </a:fld>
            <a:endParaRPr lang="en-SG"/>
          </a:p>
        </p:txBody>
      </p:sp>
      <p:sp>
        <p:nvSpPr>
          <p:cNvPr id="20" name="TextBox 19"/>
          <p:cNvSpPr txBox="1"/>
          <p:nvPr/>
        </p:nvSpPr>
        <p:spPr>
          <a:xfrm>
            <a:off x="1575423" y="332656"/>
            <a:ext cx="5993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 smtClean="0">
                <a:latin typeface="Arial" pitchFamily="34" charset="0"/>
                <a:cs typeface="Arial" pitchFamily="34" charset="0"/>
              </a:rPr>
              <a:t>Dijkstra’s</a:t>
            </a:r>
            <a:r>
              <a:rPr lang="en-US" sz="4800" b="1" dirty="0" smtClean="0">
                <a:latin typeface="Arial" pitchFamily="34" charset="0"/>
                <a:cs typeface="Arial" pitchFamily="34" charset="0"/>
              </a:rPr>
              <a:t> Algorithm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07704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20072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20072" y="350100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50100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07704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20072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63888" y="386104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63888" y="90872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44593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52</a:t>
            </a:fld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575423" y="332656"/>
            <a:ext cx="5993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 smtClean="0">
                <a:latin typeface="Arial" pitchFamily="34" charset="0"/>
                <a:cs typeface="Arial" pitchFamily="34" charset="0"/>
              </a:rPr>
              <a:t>Dijkstra’s</a:t>
            </a:r>
            <a:r>
              <a:rPr lang="en-US" sz="4800" b="1" dirty="0" smtClean="0">
                <a:latin typeface="Arial" pitchFamily="34" charset="0"/>
                <a:cs typeface="Arial" pitchFamily="34" charset="0"/>
              </a:rPr>
              <a:t> Algorithm</a:t>
            </a:r>
          </a:p>
        </p:txBody>
      </p:sp>
      <p:sp>
        <p:nvSpPr>
          <p:cNvPr id="21" name="Oval 20"/>
          <p:cNvSpPr/>
          <p:nvPr/>
        </p:nvSpPr>
        <p:spPr>
          <a:xfrm>
            <a:off x="5004048" y="2420888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Oval 22"/>
          <p:cNvSpPr/>
          <p:nvPr/>
        </p:nvSpPr>
        <p:spPr>
          <a:xfrm>
            <a:off x="3794152" y="1283000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6" name="Oval 25"/>
          <p:cNvSpPr/>
          <p:nvPr/>
        </p:nvSpPr>
        <p:spPr>
          <a:xfrm>
            <a:off x="2627784" y="2420888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9" name="Oval 28"/>
          <p:cNvSpPr/>
          <p:nvPr/>
        </p:nvSpPr>
        <p:spPr>
          <a:xfrm>
            <a:off x="3794152" y="3587256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Oval 30"/>
          <p:cNvSpPr/>
          <p:nvPr/>
        </p:nvSpPr>
        <p:spPr>
          <a:xfrm>
            <a:off x="3650136" y="3443240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27395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53</a:t>
            </a:fld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575423" y="332656"/>
            <a:ext cx="5993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 smtClean="0">
                <a:latin typeface="Arial" pitchFamily="34" charset="0"/>
                <a:cs typeface="Arial" pitchFamily="34" charset="0"/>
              </a:rPr>
              <a:t>Dijkstra’s</a:t>
            </a:r>
            <a:r>
              <a:rPr lang="en-US" sz="4800" b="1" dirty="0" smtClean="0">
                <a:latin typeface="Arial" pitchFamily="34" charset="0"/>
                <a:cs typeface="Arial" pitchFamily="34" charset="0"/>
              </a:rPr>
              <a:t> Algorithm</a:t>
            </a:r>
          </a:p>
        </p:txBody>
      </p:sp>
      <p:sp>
        <p:nvSpPr>
          <p:cNvPr id="21" name="Oval 20"/>
          <p:cNvSpPr/>
          <p:nvPr/>
        </p:nvSpPr>
        <p:spPr>
          <a:xfrm>
            <a:off x="5004048" y="2420888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3" name="Oval 22"/>
          <p:cNvSpPr/>
          <p:nvPr/>
        </p:nvSpPr>
        <p:spPr>
          <a:xfrm>
            <a:off x="3794152" y="1283000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6" name="Oval 25"/>
          <p:cNvSpPr/>
          <p:nvPr/>
        </p:nvSpPr>
        <p:spPr>
          <a:xfrm>
            <a:off x="2627784" y="2420888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Oval 27"/>
          <p:cNvSpPr/>
          <p:nvPr/>
        </p:nvSpPr>
        <p:spPr>
          <a:xfrm>
            <a:off x="2483768" y="2276872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/>
          <p:cNvSpPr/>
          <p:nvPr/>
        </p:nvSpPr>
        <p:spPr>
          <a:xfrm>
            <a:off x="3794152" y="3587256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Oval 30"/>
          <p:cNvSpPr/>
          <p:nvPr/>
        </p:nvSpPr>
        <p:spPr>
          <a:xfrm>
            <a:off x="3650136" y="3443240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45878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27395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54</a:t>
            </a:fld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575423" y="332656"/>
            <a:ext cx="5993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 smtClean="0">
                <a:latin typeface="Arial" pitchFamily="34" charset="0"/>
                <a:cs typeface="Arial" pitchFamily="34" charset="0"/>
              </a:rPr>
              <a:t>Dijkstra’s</a:t>
            </a:r>
            <a:r>
              <a:rPr lang="en-US" sz="4800" b="1" dirty="0" smtClean="0">
                <a:latin typeface="Arial" pitchFamily="34" charset="0"/>
                <a:cs typeface="Arial" pitchFamily="34" charset="0"/>
              </a:rPr>
              <a:t> Algorithm</a:t>
            </a:r>
          </a:p>
        </p:txBody>
      </p:sp>
      <p:sp>
        <p:nvSpPr>
          <p:cNvPr id="21" name="Oval 20"/>
          <p:cNvSpPr/>
          <p:nvPr/>
        </p:nvSpPr>
        <p:spPr>
          <a:xfrm>
            <a:off x="5004048" y="2420888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Oval 21"/>
          <p:cNvSpPr/>
          <p:nvPr/>
        </p:nvSpPr>
        <p:spPr>
          <a:xfrm>
            <a:off x="4860032" y="2276872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/>
          <p:cNvSpPr/>
          <p:nvPr/>
        </p:nvSpPr>
        <p:spPr>
          <a:xfrm>
            <a:off x="3794152" y="1283000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6" name="Oval 25"/>
          <p:cNvSpPr/>
          <p:nvPr/>
        </p:nvSpPr>
        <p:spPr>
          <a:xfrm>
            <a:off x="2627784" y="2420888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Oval 27"/>
          <p:cNvSpPr/>
          <p:nvPr/>
        </p:nvSpPr>
        <p:spPr>
          <a:xfrm>
            <a:off x="2483768" y="2276872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/>
          <p:cNvSpPr/>
          <p:nvPr/>
        </p:nvSpPr>
        <p:spPr>
          <a:xfrm>
            <a:off x="3794152" y="3587256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Oval 30"/>
          <p:cNvSpPr/>
          <p:nvPr/>
        </p:nvSpPr>
        <p:spPr>
          <a:xfrm>
            <a:off x="3650136" y="3443240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45878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27395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55</a:t>
            </a:fld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575423" y="332656"/>
            <a:ext cx="5993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 smtClean="0">
                <a:latin typeface="Arial" pitchFamily="34" charset="0"/>
                <a:cs typeface="Arial" pitchFamily="34" charset="0"/>
              </a:rPr>
              <a:t>Dijkstra’s</a:t>
            </a:r>
            <a:r>
              <a:rPr lang="en-US" sz="4800" b="1" dirty="0" smtClean="0">
                <a:latin typeface="Arial" pitchFamily="34" charset="0"/>
                <a:cs typeface="Arial" pitchFamily="34" charset="0"/>
              </a:rPr>
              <a:t> Algorithm</a:t>
            </a:r>
          </a:p>
        </p:txBody>
      </p:sp>
      <p:sp>
        <p:nvSpPr>
          <p:cNvPr id="21" name="Oval 20"/>
          <p:cNvSpPr/>
          <p:nvPr/>
        </p:nvSpPr>
        <p:spPr>
          <a:xfrm>
            <a:off x="5004048" y="2420888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2" name="Oval 21"/>
          <p:cNvSpPr/>
          <p:nvPr/>
        </p:nvSpPr>
        <p:spPr>
          <a:xfrm>
            <a:off x="4860032" y="2276872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/>
          <p:cNvSpPr/>
          <p:nvPr/>
        </p:nvSpPr>
        <p:spPr>
          <a:xfrm>
            <a:off x="3794152" y="1283000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5" name="Oval 24"/>
          <p:cNvSpPr/>
          <p:nvPr/>
        </p:nvSpPr>
        <p:spPr>
          <a:xfrm>
            <a:off x="3650136" y="1138984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/>
          <p:cNvSpPr/>
          <p:nvPr/>
        </p:nvSpPr>
        <p:spPr>
          <a:xfrm>
            <a:off x="2627784" y="2420888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8" name="Oval 27"/>
          <p:cNvSpPr/>
          <p:nvPr/>
        </p:nvSpPr>
        <p:spPr>
          <a:xfrm>
            <a:off x="2483768" y="2276872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/>
          <p:cNvSpPr/>
          <p:nvPr/>
        </p:nvSpPr>
        <p:spPr>
          <a:xfrm>
            <a:off x="3794152" y="3587256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31" name="Oval 30"/>
          <p:cNvSpPr/>
          <p:nvPr/>
        </p:nvSpPr>
        <p:spPr>
          <a:xfrm>
            <a:off x="3650136" y="3443240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45878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154980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56</a:t>
            </a:fld>
            <a:endParaRPr lang="en-SG"/>
          </a:p>
        </p:txBody>
      </p:sp>
      <p:sp>
        <p:nvSpPr>
          <p:cNvPr id="18" name="TextBox 17"/>
          <p:cNvSpPr txBox="1"/>
          <p:nvPr/>
        </p:nvSpPr>
        <p:spPr>
          <a:xfrm>
            <a:off x="1575423" y="332656"/>
            <a:ext cx="59931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err="1" smtClean="0">
                <a:latin typeface="Arial" pitchFamily="34" charset="0"/>
                <a:cs typeface="Arial" pitchFamily="34" charset="0"/>
              </a:rPr>
              <a:t>Dijkstra’s</a:t>
            </a:r>
            <a:r>
              <a:rPr lang="en-US" sz="4800" b="1" dirty="0" smtClean="0">
                <a:latin typeface="Arial" pitchFamily="34" charset="0"/>
                <a:cs typeface="Arial" pitchFamily="34" charset="0"/>
              </a:rPr>
              <a:t> Algorithm</a:t>
            </a:r>
          </a:p>
        </p:txBody>
      </p:sp>
      <p:sp>
        <p:nvSpPr>
          <p:cNvPr id="21" name="Oval 20"/>
          <p:cNvSpPr/>
          <p:nvPr/>
        </p:nvSpPr>
        <p:spPr>
          <a:xfrm>
            <a:off x="5004048" y="2420888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/>
          <p:cNvSpPr/>
          <p:nvPr/>
        </p:nvSpPr>
        <p:spPr>
          <a:xfrm>
            <a:off x="3794152" y="1283000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/>
          <p:cNvSpPr/>
          <p:nvPr/>
        </p:nvSpPr>
        <p:spPr>
          <a:xfrm>
            <a:off x="2627784" y="2420888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/>
          <p:cNvSpPr/>
          <p:nvPr/>
        </p:nvSpPr>
        <p:spPr>
          <a:xfrm>
            <a:off x="3794152" y="3587256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Oval 32"/>
          <p:cNvSpPr/>
          <p:nvPr/>
        </p:nvSpPr>
        <p:spPr>
          <a:xfrm>
            <a:off x="5004048" y="1268760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/>
          <p:cNvSpPr/>
          <p:nvPr/>
        </p:nvSpPr>
        <p:spPr>
          <a:xfrm>
            <a:off x="5004048" y="3573016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/>
          <p:cNvSpPr/>
          <p:nvPr/>
        </p:nvSpPr>
        <p:spPr>
          <a:xfrm>
            <a:off x="2627784" y="3573016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Oval 36"/>
          <p:cNvSpPr/>
          <p:nvPr/>
        </p:nvSpPr>
        <p:spPr>
          <a:xfrm>
            <a:off x="2627784" y="1268760"/>
            <a:ext cx="324871" cy="324871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/>
          <p:cNvSpPr/>
          <p:nvPr/>
        </p:nvSpPr>
        <p:spPr>
          <a:xfrm>
            <a:off x="4860032" y="1124744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Oval 38"/>
          <p:cNvSpPr/>
          <p:nvPr/>
        </p:nvSpPr>
        <p:spPr>
          <a:xfrm>
            <a:off x="4860032" y="3429000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0" name="Oval 39"/>
          <p:cNvSpPr/>
          <p:nvPr/>
        </p:nvSpPr>
        <p:spPr>
          <a:xfrm>
            <a:off x="2483768" y="3429000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Oval 40"/>
          <p:cNvSpPr/>
          <p:nvPr/>
        </p:nvSpPr>
        <p:spPr>
          <a:xfrm>
            <a:off x="2483768" y="1124744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518525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57</a:t>
            </a:fld>
            <a:endParaRPr lang="en-SG"/>
          </a:p>
        </p:txBody>
      </p:sp>
      <p:sp>
        <p:nvSpPr>
          <p:cNvPr id="20" name="TextBox 19"/>
          <p:cNvSpPr txBox="1"/>
          <p:nvPr/>
        </p:nvSpPr>
        <p:spPr>
          <a:xfrm>
            <a:off x="2609958" y="332656"/>
            <a:ext cx="3924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A* Algorithm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9991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609958" y="332656"/>
            <a:ext cx="3924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A* Algorithm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58</a:t>
            </a:fld>
            <a:endParaRPr lang="en-SG"/>
          </a:p>
        </p:txBody>
      </p:sp>
      <p:sp>
        <p:nvSpPr>
          <p:cNvPr id="21" name="Rectangle 20"/>
          <p:cNvSpPr/>
          <p:nvPr/>
        </p:nvSpPr>
        <p:spPr>
          <a:xfrm>
            <a:off x="1907704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20072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20072" y="350100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50100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07704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20072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63888" y="386104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63888" y="90872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345815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609958" y="332656"/>
            <a:ext cx="3924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A* Algorithm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59</a:t>
            </a:fld>
            <a:endParaRPr lang="en-SG"/>
          </a:p>
        </p:txBody>
      </p:sp>
      <p:sp>
        <p:nvSpPr>
          <p:cNvPr id="21" name="Rectangle 20"/>
          <p:cNvSpPr/>
          <p:nvPr/>
        </p:nvSpPr>
        <p:spPr>
          <a:xfrm>
            <a:off x="1907704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20072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20072" y="350100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50100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07704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20072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63888" y="386104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63888" y="90872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148064" y="1412776"/>
            <a:ext cx="2448272" cy="4680520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2"/>
          </p:cNvCxnSpPr>
          <p:nvPr/>
        </p:nvCxnSpPr>
        <p:spPr>
          <a:xfrm>
            <a:off x="3959932" y="1412776"/>
            <a:ext cx="3636404" cy="4680520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8" idx="0"/>
          </p:cNvCxnSpPr>
          <p:nvPr/>
        </p:nvCxnSpPr>
        <p:spPr>
          <a:xfrm>
            <a:off x="2771800" y="1412776"/>
            <a:ext cx="4789276" cy="4526040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843808" y="2636912"/>
            <a:ext cx="4752528" cy="3456384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843808" y="3717032"/>
            <a:ext cx="4680520" cy="2376264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48064" y="2636912"/>
            <a:ext cx="2376264" cy="3456384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148064" y="3789040"/>
            <a:ext cx="2448272" cy="2304256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95936" y="3789040"/>
            <a:ext cx="3600400" cy="2304256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-Page-ICAPS-20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7899"/>
            <a:ext cx="9144000" cy="678922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3135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924401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609958" y="332656"/>
            <a:ext cx="3924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A* Algorithm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60</a:t>
            </a:fld>
            <a:endParaRPr lang="en-SG"/>
          </a:p>
        </p:txBody>
      </p:sp>
      <p:sp>
        <p:nvSpPr>
          <p:cNvPr id="21" name="Rectangle 20"/>
          <p:cNvSpPr/>
          <p:nvPr/>
        </p:nvSpPr>
        <p:spPr>
          <a:xfrm>
            <a:off x="1907704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20072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50100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07704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20072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63888" y="386104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63888" y="90872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41" name="Rectangle 22"/>
          <p:cNvSpPr/>
          <p:nvPr/>
        </p:nvSpPr>
        <p:spPr>
          <a:xfrm>
            <a:off x="5220072" y="350100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5106998" y="3754652"/>
            <a:ext cx="2417330" cy="2338644"/>
          </a:xfrm>
          <a:prstGeom prst="line">
            <a:avLst/>
          </a:prstGeom>
          <a:ln w="1905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/>
          <p:cNvSpPr/>
          <p:nvPr/>
        </p:nvSpPr>
        <p:spPr>
          <a:xfrm>
            <a:off x="4700584" y="4717441"/>
            <a:ext cx="1471021" cy="936104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Arial Black" pitchFamily="34" charset="0"/>
              </a:rPr>
              <a:t>2.8</a:t>
            </a:r>
            <a:endParaRPr lang="en-SG" sz="4800" b="1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68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581586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609958" y="332656"/>
            <a:ext cx="3924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A* Algorithm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61</a:t>
            </a:fld>
            <a:endParaRPr lang="en-SG"/>
          </a:p>
        </p:txBody>
      </p:sp>
      <p:sp>
        <p:nvSpPr>
          <p:cNvPr id="21" name="Rectangle 20"/>
          <p:cNvSpPr/>
          <p:nvPr/>
        </p:nvSpPr>
        <p:spPr>
          <a:xfrm>
            <a:off x="1907704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20072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50100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07704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20072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63888" y="386104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63888" y="90872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5106998" y="3754652"/>
            <a:ext cx="2417330" cy="2338644"/>
          </a:xfrm>
          <a:prstGeom prst="line">
            <a:avLst/>
          </a:prstGeom>
          <a:ln w="1905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/>
          <p:cNvSpPr/>
          <p:nvPr/>
        </p:nvSpPr>
        <p:spPr>
          <a:xfrm>
            <a:off x="4700584" y="4717441"/>
            <a:ext cx="1471021" cy="936104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Arial Black" pitchFamily="34" charset="0"/>
              </a:rPr>
              <a:t>2.8</a:t>
            </a:r>
            <a:endParaRPr lang="en-SG" sz="4800" b="1" dirty="0">
              <a:latin typeface="Arial Black" pitchFamily="34" charset="0"/>
            </a:endParaRPr>
          </a:p>
        </p:txBody>
      </p:sp>
      <p:sp>
        <p:nvSpPr>
          <p:cNvPr id="39" name="Rectangle 22"/>
          <p:cNvSpPr/>
          <p:nvPr/>
        </p:nvSpPr>
        <p:spPr>
          <a:xfrm>
            <a:off x="5220072" y="3501008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4.2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4853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812821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609958" y="332656"/>
            <a:ext cx="3924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A* Algorithm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62</a:t>
            </a:fld>
            <a:endParaRPr lang="en-SG"/>
          </a:p>
        </p:txBody>
      </p:sp>
      <p:sp>
        <p:nvSpPr>
          <p:cNvPr id="21" name="Rectangle 20"/>
          <p:cNvSpPr/>
          <p:nvPr/>
        </p:nvSpPr>
        <p:spPr>
          <a:xfrm>
            <a:off x="1907704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20072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50100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07704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20072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63888" y="386104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63888" y="90872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3946914" y="3754652"/>
            <a:ext cx="3577414" cy="2338644"/>
          </a:xfrm>
          <a:prstGeom prst="line">
            <a:avLst/>
          </a:prstGeom>
          <a:ln w="1905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/>
          <p:cNvSpPr/>
          <p:nvPr/>
        </p:nvSpPr>
        <p:spPr>
          <a:xfrm>
            <a:off x="4119814" y="4891994"/>
            <a:ext cx="1471021" cy="936104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Arial Black" pitchFamily="34" charset="0"/>
              </a:rPr>
              <a:t>3.6</a:t>
            </a:r>
            <a:endParaRPr lang="en-SG" sz="4800" b="1" dirty="0">
              <a:latin typeface="Arial Black" pitchFamily="34" charset="0"/>
            </a:endParaRPr>
          </a:p>
        </p:txBody>
      </p:sp>
      <p:sp>
        <p:nvSpPr>
          <p:cNvPr id="35" name="Rectangle 22"/>
          <p:cNvSpPr/>
          <p:nvPr/>
        </p:nvSpPr>
        <p:spPr>
          <a:xfrm>
            <a:off x="5220072" y="3501008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4.2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5188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83725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609958" y="332656"/>
            <a:ext cx="3924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A* Algorithm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63</a:t>
            </a:fld>
            <a:endParaRPr lang="en-SG"/>
          </a:p>
        </p:txBody>
      </p:sp>
      <p:sp>
        <p:nvSpPr>
          <p:cNvPr id="21" name="Rectangle 20"/>
          <p:cNvSpPr/>
          <p:nvPr/>
        </p:nvSpPr>
        <p:spPr>
          <a:xfrm>
            <a:off x="1907704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20072" y="1124744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501008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1.4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07704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20072" y="234888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63888" y="908720"/>
            <a:ext cx="792088" cy="5040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itchFamily="34" charset="0"/>
              </a:rPr>
              <a:t>1</a:t>
            </a:r>
            <a:endParaRPr lang="en-SG" sz="2800" b="1" dirty="0">
              <a:latin typeface="Arial Black" pitchFamily="34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3946914" y="3754652"/>
            <a:ext cx="3577414" cy="2338644"/>
          </a:xfrm>
          <a:prstGeom prst="line">
            <a:avLst/>
          </a:prstGeom>
          <a:ln w="190500">
            <a:solidFill>
              <a:srgbClr val="800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Rectangle 37"/>
          <p:cNvSpPr/>
          <p:nvPr/>
        </p:nvSpPr>
        <p:spPr>
          <a:xfrm>
            <a:off x="4119814" y="4891994"/>
            <a:ext cx="1471021" cy="936104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rgbClr val="000000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latin typeface="Arial Black" pitchFamily="34" charset="0"/>
              </a:rPr>
              <a:t>3.6</a:t>
            </a:r>
            <a:endParaRPr lang="en-SG" sz="4800" b="1" dirty="0">
              <a:latin typeface="Arial Black" pitchFamily="34" charset="0"/>
            </a:endParaRPr>
          </a:p>
        </p:txBody>
      </p:sp>
      <p:sp>
        <p:nvSpPr>
          <p:cNvPr id="35" name="Rectangle 22"/>
          <p:cNvSpPr/>
          <p:nvPr/>
        </p:nvSpPr>
        <p:spPr>
          <a:xfrm>
            <a:off x="5220072" y="3501008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4.2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9" name="Rectangle 28"/>
          <p:cNvSpPr/>
          <p:nvPr/>
        </p:nvSpPr>
        <p:spPr>
          <a:xfrm>
            <a:off x="3563888" y="3861048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4.6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977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121268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609958" y="332656"/>
            <a:ext cx="3924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A* Algorithm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64</a:t>
            </a:fld>
            <a:endParaRPr lang="en-SG"/>
          </a:p>
        </p:txBody>
      </p:sp>
      <p:sp>
        <p:nvSpPr>
          <p:cNvPr id="21" name="Rectangle 20"/>
          <p:cNvSpPr/>
          <p:nvPr/>
        </p:nvSpPr>
        <p:spPr>
          <a:xfrm>
            <a:off x="1907704" y="1124744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7.1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20072" y="1124744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5.9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20072" y="3501008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4.2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907704" y="3501008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5.9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907704" y="2348880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6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220072" y="2348880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4.6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63888" y="3861048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4.6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563888" y="908720"/>
            <a:ext cx="792088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rial Black" pitchFamily="34" charset="0"/>
              </a:rPr>
              <a:t>6</a:t>
            </a:r>
            <a:endParaRPr lang="en-SG" sz="2800" b="1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418491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TextBox 47"/>
          <p:cNvSpPr txBox="1"/>
          <p:nvPr/>
        </p:nvSpPr>
        <p:spPr>
          <a:xfrm>
            <a:off x="2609958" y="332656"/>
            <a:ext cx="3924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A* Algorithm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65</a:t>
            </a:fld>
            <a:endParaRPr lang="en-SG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74442" y="3847248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95936" y="3789040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59536" y="3453259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/>
          <p:cNvSpPr/>
          <p:nvPr/>
        </p:nvSpPr>
        <p:spPr>
          <a:xfrm>
            <a:off x="5041599" y="3625974"/>
            <a:ext cx="273792" cy="27379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218436"/>
              </p:ext>
            </p:extLst>
          </p:nvPr>
        </p:nvGraphicFramePr>
        <p:xfrm>
          <a:off x="1583668" y="141277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3954870" y="2584940"/>
            <a:ext cx="1152128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774694" y="1439932"/>
            <a:ext cx="1076337" cy="107633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846022" y="2593732"/>
            <a:ext cx="1296144" cy="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757110" y="2584940"/>
            <a:ext cx="1152128" cy="40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54870" y="2611316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54870" y="1433220"/>
            <a:ext cx="408" cy="10252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928494" y="1450396"/>
            <a:ext cx="1178504" cy="115212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776774" y="2602524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32248" y="544522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21206" y="1810436"/>
            <a:ext cx="360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3774014" y="2404084"/>
            <a:ext cx="345800" cy="345800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8176" y="593881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8" name="TextBox 47"/>
          <p:cNvSpPr txBox="1"/>
          <p:nvPr/>
        </p:nvSpPr>
        <p:spPr>
          <a:xfrm>
            <a:off x="2609958" y="332656"/>
            <a:ext cx="39240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A* Algorithm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66</a:t>
            </a:fld>
            <a:endParaRPr lang="en-SG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74442" y="3847248"/>
            <a:ext cx="0" cy="114333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995936" y="3789040"/>
            <a:ext cx="1132464" cy="113495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5041599" y="3625974"/>
            <a:ext cx="273792" cy="27379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/>
          <p:cNvSpPr/>
          <p:nvPr/>
        </p:nvSpPr>
        <p:spPr>
          <a:xfrm>
            <a:off x="4860677" y="4612657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Oval 22"/>
          <p:cNvSpPr/>
          <p:nvPr/>
        </p:nvSpPr>
        <p:spPr>
          <a:xfrm>
            <a:off x="3835203" y="3635451"/>
            <a:ext cx="273792" cy="27379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Oval 24"/>
          <p:cNvSpPr/>
          <p:nvPr/>
        </p:nvSpPr>
        <p:spPr>
          <a:xfrm>
            <a:off x="5030988" y="4797152"/>
            <a:ext cx="273792" cy="27379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/>
          <p:cNvSpPr/>
          <p:nvPr/>
        </p:nvSpPr>
        <p:spPr>
          <a:xfrm>
            <a:off x="3650136" y="3443240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/>
          <p:cNvSpPr/>
          <p:nvPr/>
        </p:nvSpPr>
        <p:spPr>
          <a:xfrm>
            <a:off x="5045099" y="2469083"/>
            <a:ext cx="273792" cy="273792"/>
          </a:xfrm>
          <a:prstGeom prst="ellipse">
            <a:avLst/>
          </a:prstGeom>
          <a:solidFill>
            <a:srgbClr val="00B0F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/>
          <p:cNvSpPr/>
          <p:nvPr/>
        </p:nvSpPr>
        <p:spPr>
          <a:xfrm>
            <a:off x="4860032" y="2276872"/>
            <a:ext cx="633832" cy="633832"/>
          </a:xfrm>
          <a:prstGeom prst="ellipse">
            <a:avLst/>
          </a:prstGeom>
          <a:noFill/>
          <a:ln w="1270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876883" y="2276872"/>
            <a:ext cx="5390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Dijkstra</a:t>
            </a:r>
            <a:r>
              <a:rPr lang="en-US" sz="5400" dirty="0" smtClean="0">
                <a:latin typeface="Arial Black" pitchFamily="34" charset="0"/>
                <a:cs typeface="Arial" pitchFamily="34" charset="0"/>
              </a:rPr>
              <a:t> </a:t>
            </a:r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vs</a:t>
            </a:r>
            <a:r>
              <a:rPr lang="en-US" sz="5400" dirty="0" smtClean="0">
                <a:latin typeface="Arial Black" pitchFamily="34" charset="0"/>
                <a:cs typeface="Arial" pitchFamily="34" charset="0"/>
              </a:rPr>
              <a:t> A*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Demo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67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819171" y="5508521"/>
            <a:ext cx="7497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atin typeface="+mj-lt"/>
                <a:cs typeface="Arial" pitchFamily="34" charset="0"/>
              </a:rPr>
              <a:t>Dijkstra_Demo</a:t>
            </a:r>
            <a:endParaRPr lang="en-US" sz="3200" dirty="0" smtClean="0">
              <a:latin typeface="+mj-lt"/>
              <a:cs typeface="Arial" pitchFamily="34" charset="0"/>
            </a:endParaRPr>
          </a:p>
          <a:p>
            <a:pPr algn="ctr"/>
            <a:r>
              <a:rPr lang="en-US" sz="3200" dirty="0" err="1" smtClean="0">
                <a:latin typeface="+mj-lt"/>
                <a:cs typeface="Arial" pitchFamily="34" charset="0"/>
              </a:rPr>
              <a:t>Astar_Demo</a:t>
            </a:r>
            <a:endParaRPr lang="en-US" sz="3200" dirty="0" smtClean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Oh\Desktop\Any-angle pathfinding\Blk71\AStarSearch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772816"/>
            <a:ext cx="3888432" cy="38884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4103" name="Picture 7" descr="C:\Users\Oh\Desktop\Any-angle pathfinding\Blk71\DijkstraSearchTre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772816"/>
            <a:ext cx="3888432" cy="38884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23528" y="332656"/>
            <a:ext cx="4095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A*</a:t>
            </a:r>
          </a:p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Search Tree</a:t>
            </a:r>
            <a:endParaRPr lang="en-SG" sz="40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332656"/>
            <a:ext cx="4095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latin typeface="Arial Black" pitchFamily="34" charset="0"/>
                <a:cs typeface="Arial" pitchFamily="34" charset="0"/>
              </a:rPr>
              <a:t>Dijkstra</a:t>
            </a:r>
            <a:endParaRPr lang="en-US" sz="4000" dirty="0" smtClean="0">
              <a:latin typeface="Arial Black" pitchFamily="34" charset="0"/>
              <a:cs typeface="Arial" pitchFamily="34" charset="0"/>
            </a:endParaRPr>
          </a:p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Search Tree</a:t>
            </a:r>
            <a:endParaRPr lang="en-SG" sz="4000" dirty="0"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094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Oh\Desktop\Any-angle pathfinding\Blk71\AStarOctileSearchTre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772816"/>
            <a:ext cx="3888432" cy="388843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91580" y="704890"/>
            <a:ext cx="7560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A* with </a:t>
            </a:r>
            <a:r>
              <a:rPr lang="en-US" sz="4000" dirty="0" err="1" smtClean="0">
                <a:latin typeface="Arial Black" pitchFamily="34" charset="0"/>
                <a:cs typeface="Arial" pitchFamily="34" charset="0"/>
              </a:rPr>
              <a:t>Octile</a:t>
            </a:r>
            <a:r>
              <a:rPr lang="en-US" sz="4000" dirty="0" smtClean="0">
                <a:latin typeface="Arial Black" pitchFamily="34" charset="0"/>
                <a:cs typeface="Arial" pitchFamily="34" charset="0"/>
              </a:rPr>
              <a:t> Heuristic</a:t>
            </a:r>
            <a:endParaRPr lang="en-SG" sz="4000" dirty="0"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061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Shunhao</a:t>
            </a:r>
            <a:r>
              <a:rPr lang="en-US" dirty="0" smtClean="0"/>
              <a:t> with Poster</a:t>
            </a:r>
            <a:endParaRPr lang="en-US" dirty="0"/>
          </a:p>
        </p:txBody>
      </p:sp>
      <p:pic>
        <p:nvPicPr>
          <p:cNvPr id="5" name="Content Placeholder 4" descr="IMG_6309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0" y="1412776"/>
            <a:ext cx="9144000" cy="50288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5946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67680" y="161345"/>
            <a:ext cx="64086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It works,</a:t>
            </a:r>
          </a:p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but isn’t exactly ideal.</a:t>
            </a:r>
            <a:endParaRPr lang="en-SG" sz="4000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1026" name="Picture 2" descr="C:\Users\Oh\Desktop\Any-angle pathfinding\Blk71\NonAnyAng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556792"/>
            <a:ext cx="5904656" cy="50637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96815" y="161345"/>
            <a:ext cx="5750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We’d prefer</a:t>
            </a:r>
          </a:p>
          <a:p>
            <a:pPr algn="ctr"/>
            <a:r>
              <a:rPr lang="en-US" sz="4000" dirty="0" smtClean="0">
                <a:latin typeface="Arial Black" pitchFamily="34" charset="0"/>
                <a:cs typeface="Arial" pitchFamily="34" charset="0"/>
              </a:rPr>
              <a:t>Something like this.</a:t>
            </a:r>
            <a:endParaRPr lang="en-SG" sz="4000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4" name="Picture 3" descr="C:\Users\Oh\Desktop\Any-angle pathfinding\Blk71\AnyAnglePat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556792"/>
            <a:ext cx="5904656" cy="50637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13964" y="476672"/>
            <a:ext cx="85161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Any-Angle </a:t>
            </a:r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Pathfinding</a:t>
            </a:r>
            <a:endParaRPr lang="en-US" sz="5400" dirty="0" smtClean="0">
              <a:latin typeface="Arial Black" pitchFamily="34" charset="0"/>
              <a:cs typeface="Arial" pitchFamily="34" charset="0"/>
            </a:endParaRP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Algorithms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72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1288011" y="3612505"/>
            <a:ext cx="2491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8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Theta</a:t>
            </a:r>
            <a:r>
              <a:rPr lang="en-US" sz="48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*</a:t>
            </a:r>
            <a:endParaRPr lang="en-SG" sz="4800" dirty="0">
              <a:solidFill>
                <a:srgbClr val="C000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544" y="3356992"/>
            <a:ext cx="28868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Visibility</a:t>
            </a:r>
          </a:p>
          <a:p>
            <a:pPr algn="ctr"/>
            <a:r>
              <a:rPr lang="en-US" sz="44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Graphs</a:t>
            </a:r>
            <a:endParaRPr lang="en-SG" sz="4400" dirty="0">
              <a:solidFill>
                <a:srgbClr val="C00000"/>
              </a:solidFill>
              <a:latin typeface="Arial Black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13964" y="476672"/>
            <a:ext cx="85161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Any-Angle </a:t>
            </a:r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Pathfinding</a:t>
            </a:r>
            <a:endParaRPr lang="en-US" sz="5400" dirty="0" smtClean="0">
              <a:latin typeface="Arial Black" pitchFamily="34" charset="0"/>
              <a:cs typeface="Arial" pitchFamily="34" charset="0"/>
            </a:endParaRP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Algorithms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73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1288011" y="3612505"/>
            <a:ext cx="2491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8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Theta</a:t>
            </a:r>
            <a:r>
              <a:rPr lang="en-US" sz="48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*</a:t>
            </a:r>
            <a:endParaRPr lang="en-SG" sz="4800" dirty="0">
              <a:solidFill>
                <a:srgbClr val="C000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544" y="3356992"/>
            <a:ext cx="28868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Visibility</a:t>
            </a:r>
          </a:p>
          <a:p>
            <a:pPr algn="ctr"/>
            <a:r>
              <a:rPr lang="en-US" sz="44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Graphs</a:t>
            </a:r>
            <a:endParaRPr lang="en-SG" sz="4400" dirty="0">
              <a:solidFill>
                <a:srgbClr val="C00000"/>
              </a:solidFill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669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13964" y="476672"/>
            <a:ext cx="851611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Any-Angle </a:t>
            </a:r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Pathfinding</a:t>
            </a:r>
            <a:endParaRPr lang="en-US" sz="5400" dirty="0" smtClean="0">
              <a:latin typeface="Arial Black" pitchFamily="34" charset="0"/>
              <a:cs typeface="Arial" pitchFamily="34" charset="0"/>
            </a:endParaRP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Algorithms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74</a:t>
            </a:fld>
            <a:endParaRPr lang="en-SG"/>
          </a:p>
        </p:txBody>
      </p:sp>
      <p:sp>
        <p:nvSpPr>
          <p:cNvPr id="6" name="TextBox 5"/>
          <p:cNvSpPr txBox="1"/>
          <p:nvPr/>
        </p:nvSpPr>
        <p:spPr>
          <a:xfrm>
            <a:off x="1288011" y="3612505"/>
            <a:ext cx="2491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8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Theta</a:t>
            </a:r>
            <a:r>
              <a:rPr lang="en-US" sz="48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*</a:t>
            </a:r>
            <a:endParaRPr lang="en-SG" sz="4800" dirty="0">
              <a:solidFill>
                <a:srgbClr val="C000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544" y="3356992"/>
            <a:ext cx="288681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Visibility</a:t>
            </a:r>
          </a:p>
          <a:p>
            <a:pPr algn="ctr"/>
            <a:r>
              <a:rPr lang="en-US" sz="4400" dirty="0" smtClean="0">
                <a:solidFill>
                  <a:srgbClr val="C00000"/>
                </a:solidFill>
                <a:latin typeface="Arial Black" pitchFamily="34" charset="0"/>
                <a:cs typeface="Arial" pitchFamily="34" charset="0"/>
              </a:rPr>
              <a:t>Graphs</a:t>
            </a:r>
            <a:endParaRPr lang="en-SG" sz="4400" dirty="0">
              <a:solidFill>
                <a:srgbClr val="C00000"/>
              </a:solidFill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862753" y="3140968"/>
            <a:ext cx="3133183" cy="1728192"/>
          </a:xfrm>
          <a:prstGeom prst="ellipse">
            <a:avLst/>
          </a:prstGeom>
          <a:noFill/>
          <a:ln w="152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219497" y="2276872"/>
            <a:ext cx="67050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Theta* Algorithm</a:t>
            </a:r>
          </a:p>
          <a:p>
            <a:pPr algn="ctr"/>
            <a:r>
              <a:rPr lang="en-US" sz="3600" dirty="0" smtClean="0">
                <a:latin typeface="Arial Black" pitchFamily="34" charset="0"/>
                <a:cs typeface="Arial" pitchFamily="34" charset="0"/>
              </a:rPr>
              <a:t>Similar to A*,</a:t>
            </a:r>
          </a:p>
          <a:p>
            <a:pPr algn="ctr"/>
            <a:r>
              <a:rPr lang="en-US" sz="3600" dirty="0" smtClean="0">
                <a:latin typeface="Arial Black" pitchFamily="34" charset="0"/>
                <a:cs typeface="Arial" pitchFamily="34" charset="0"/>
              </a:rPr>
              <a:t>but with one little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75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258645"/>
              </p:ext>
            </p:extLst>
          </p:nvPr>
        </p:nvGraphicFramePr>
        <p:xfrm>
          <a:off x="755576" y="1772816"/>
          <a:ext cx="7632848" cy="38010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83512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/>
          <p:cNvSpPr/>
          <p:nvPr/>
        </p:nvSpPr>
        <p:spPr>
          <a:xfrm>
            <a:off x="8223480" y="1602424"/>
            <a:ext cx="344128" cy="344128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251520" y="5517232"/>
            <a:ext cx="40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76</a:t>
            </a:fld>
            <a:endParaRPr lang="en-SG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99592" y="3810652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4"/>
          </p:cNvCxnSpPr>
          <p:nvPr/>
        </p:nvCxnSpPr>
        <p:spPr>
          <a:xfrm flipV="1">
            <a:off x="755576" y="3862720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9592" y="5589240"/>
            <a:ext cx="158417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6376" y="112474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09636" y="332656"/>
            <a:ext cx="512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Theta* Algorithm</a:t>
            </a:r>
          </a:p>
        </p:txBody>
      </p:sp>
      <p:sp>
        <p:nvSpPr>
          <p:cNvPr id="54" name="Oval 53"/>
          <p:cNvSpPr/>
          <p:nvPr/>
        </p:nvSpPr>
        <p:spPr>
          <a:xfrm>
            <a:off x="2501352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583512" y="538912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Oval 52"/>
          <p:cNvSpPr/>
          <p:nvPr/>
        </p:nvSpPr>
        <p:spPr>
          <a:xfrm>
            <a:off x="2501352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2302913" y="5192362"/>
            <a:ext cx="746457" cy="746457"/>
          </a:xfrm>
          <a:prstGeom prst="ellipse">
            <a:avLst/>
          </a:prstGeom>
          <a:noFill/>
          <a:ln w="152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5920153"/>
              </p:ext>
            </p:extLst>
          </p:nvPr>
        </p:nvGraphicFramePr>
        <p:xfrm>
          <a:off x="755576" y="1772816"/>
          <a:ext cx="7632848" cy="38010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83512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/>
          <p:cNvSpPr/>
          <p:nvPr/>
        </p:nvSpPr>
        <p:spPr>
          <a:xfrm>
            <a:off x="8223480" y="1602424"/>
            <a:ext cx="344128" cy="344128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251520" y="5517232"/>
            <a:ext cx="40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77</a:t>
            </a:fld>
            <a:endParaRPr lang="en-SG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99592" y="3810652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4"/>
          </p:cNvCxnSpPr>
          <p:nvPr/>
        </p:nvCxnSpPr>
        <p:spPr>
          <a:xfrm flipV="1">
            <a:off x="755576" y="3862720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9592" y="5589240"/>
            <a:ext cx="158417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6376" y="112474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09636" y="332656"/>
            <a:ext cx="512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Theta* Algorithm</a:t>
            </a:r>
          </a:p>
        </p:txBody>
      </p:sp>
      <p:sp>
        <p:nvSpPr>
          <p:cNvPr id="54" name="Oval 53"/>
          <p:cNvSpPr/>
          <p:nvPr/>
        </p:nvSpPr>
        <p:spPr>
          <a:xfrm>
            <a:off x="2501352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Oval 52"/>
          <p:cNvSpPr/>
          <p:nvPr/>
        </p:nvSpPr>
        <p:spPr>
          <a:xfrm>
            <a:off x="2501352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583512" y="538912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2302913" y="5192362"/>
            <a:ext cx="746457" cy="746457"/>
          </a:xfrm>
          <a:prstGeom prst="ellipse">
            <a:avLst/>
          </a:prstGeom>
          <a:noFill/>
          <a:ln w="152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961627"/>
              </p:ext>
            </p:extLst>
          </p:nvPr>
        </p:nvGraphicFramePr>
        <p:xfrm>
          <a:off x="755576" y="1772816"/>
          <a:ext cx="7632848" cy="38010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83512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/>
          <p:cNvSpPr/>
          <p:nvPr/>
        </p:nvSpPr>
        <p:spPr>
          <a:xfrm>
            <a:off x="8223480" y="1602424"/>
            <a:ext cx="344128" cy="344128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251520" y="5517232"/>
            <a:ext cx="40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78</a:t>
            </a:fld>
            <a:endParaRPr lang="en-SG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99592" y="3810652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4"/>
          </p:cNvCxnSpPr>
          <p:nvPr/>
        </p:nvCxnSpPr>
        <p:spPr>
          <a:xfrm flipV="1">
            <a:off x="755576" y="3862720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9592" y="5589240"/>
            <a:ext cx="158417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6376" y="112474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09636" y="332656"/>
            <a:ext cx="512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Theta* Algorithm</a:t>
            </a:r>
          </a:p>
        </p:txBody>
      </p:sp>
      <p:sp>
        <p:nvSpPr>
          <p:cNvPr id="54" name="Oval 53"/>
          <p:cNvSpPr/>
          <p:nvPr/>
        </p:nvSpPr>
        <p:spPr>
          <a:xfrm>
            <a:off x="2501352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Arrow Connector 14"/>
          <p:cNvCxnSpPr>
            <a:stCxn id="53" idx="7"/>
          </p:cNvCxnSpPr>
          <p:nvPr/>
        </p:nvCxnSpPr>
        <p:spPr>
          <a:xfrm flipV="1">
            <a:off x="2795084" y="3789040"/>
            <a:ext cx="1700880" cy="164881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501352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4399936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583512" y="538912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382297" y="5197144"/>
            <a:ext cx="746457" cy="746457"/>
          </a:xfrm>
          <a:prstGeom prst="ellipse">
            <a:avLst/>
          </a:prstGeom>
          <a:noFill/>
          <a:ln w="152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/>
          <p:cNvSpPr/>
          <p:nvPr/>
        </p:nvSpPr>
        <p:spPr>
          <a:xfrm>
            <a:off x="2302913" y="5192362"/>
            <a:ext cx="746457" cy="746457"/>
          </a:xfrm>
          <a:prstGeom prst="ellipse">
            <a:avLst/>
          </a:prstGeom>
          <a:noFill/>
          <a:ln w="152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276063"/>
              </p:ext>
            </p:extLst>
          </p:nvPr>
        </p:nvGraphicFramePr>
        <p:xfrm>
          <a:off x="755576" y="1772816"/>
          <a:ext cx="7632848" cy="38010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83512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/>
          <p:cNvSpPr/>
          <p:nvPr/>
        </p:nvSpPr>
        <p:spPr>
          <a:xfrm>
            <a:off x="8223480" y="1602424"/>
            <a:ext cx="344128" cy="344128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79</a:t>
            </a:fld>
            <a:endParaRPr lang="en-SG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99592" y="3810652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4"/>
          </p:cNvCxnSpPr>
          <p:nvPr/>
        </p:nvCxnSpPr>
        <p:spPr>
          <a:xfrm flipV="1">
            <a:off x="755576" y="3862720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9592" y="5589240"/>
            <a:ext cx="158417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6376" y="112474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09636" y="332656"/>
            <a:ext cx="512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Theta* Algorithm</a:t>
            </a:r>
          </a:p>
        </p:txBody>
      </p:sp>
      <p:sp>
        <p:nvSpPr>
          <p:cNvPr id="54" name="Oval 53"/>
          <p:cNvSpPr/>
          <p:nvPr/>
        </p:nvSpPr>
        <p:spPr>
          <a:xfrm>
            <a:off x="2501352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5" name="Straight Arrow Connector 14"/>
          <p:cNvCxnSpPr>
            <a:stCxn id="53" idx="7"/>
          </p:cNvCxnSpPr>
          <p:nvPr/>
        </p:nvCxnSpPr>
        <p:spPr>
          <a:xfrm flipV="1">
            <a:off x="2795084" y="3789040"/>
            <a:ext cx="1700880" cy="164881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2501352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4399936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583512" y="538912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251520" y="5517232"/>
            <a:ext cx="40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000" dirty="0">
              <a:latin typeface="Cambria Math" pitchFamily="18" charset="0"/>
              <a:ea typeface="Cambria Math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895" y="6592267"/>
            <a:ext cx="2133600" cy="365125"/>
          </a:xfrm>
        </p:spPr>
        <p:txBody>
          <a:bodyPr/>
          <a:lstStyle/>
          <a:p>
            <a:fld id="{352C3CCD-25FF-430B-9B72-12B13F4A5F15}" type="slidenum">
              <a:rPr lang="en-SG" smtClean="0"/>
              <a:pPr/>
              <a:t>8</a:t>
            </a:fld>
            <a:endParaRPr lang="en-SG"/>
          </a:p>
        </p:txBody>
      </p:sp>
      <p:pic>
        <p:nvPicPr>
          <p:cNvPr id="4100" name="Picture 4" descr="C:\Users\Oh\Desktop\Any-angle pathfinding\Blk71\SourcedImages\Compress\diablo3.jpg"/>
          <p:cNvPicPr>
            <a:picLocks noChangeAspect="1" noChangeArrowheads="1"/>
          </p:cNvPicPr>
          <p:nvPr/>
        </p:nvPicPr>
        <p:blipFill>
          <a:blip r:embed="rId3" cstate="print">
            <a:lum bright="50000"/>
          </a:blip>
          <a:srcRect/>
          <a:stretch>
            <a:fillRect/>
          </a:stretch>
        </p:blipFill>
        <p:spPr bwMode="auto">
          <a:xfrm>
            <a:off x="251520" y="1203467"/>
            <a:ext cx="5545311" cy="388171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46" name="Picture 2" descr="C:\Users\Oh\Desktop\Any-angle pathfinding\Blk71\SourcedImages\Compress\dragon_age_screenshot_15.jpg"/>
          <p:cNvPicPr>
            <a:picLocks noChangeAspect="1" noChangeArrowheads="1"/>
          </p:cNvPicPr>
          <p:nvPr/>
        </p:nvPicPr>
        <p:blipFill>
          <a:blip r:embed="rId4" cstate="print">
            <a:lum bright="50000"/>
          </a:blip>
          <a:srcRect/>
          <a:stretch>
            <a:fillRect/>
          </a:stretch>
        </p:blipFill>
        <p:spPr bwMode="auto">
          <a:xfrm>
            <a:off x="2052415" y="3088853"/>
            <a:ext cx="6722571" cy="377584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70" name="Picture 2" descr="C:\Users\Oh\Desktop\Any-angle pathfinding\Blk71\SourcedImages\Compress\leagueoflegend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6511" y="1196752"/>
            <a:ext cx="5875853" cy="36724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23562" y="188640"/>
            <a:ext cx="849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00FF"/>
                </a:solidFill>
                <a:latin typeface="Century Gothic"/>
                <a:cs typeface="Century Gothic"/>
              </a:rPr>
              <a:t>AI </a:t>
            </a:r>
            <a:r>
              <a:rPr lang="en-US" sz="3600" b="1" dirty="0" err="1" smtClean="0">
                <a:solidFill>
                  <a:srgbClr val="0000FF"/>
                </a:solidFill>
                <a:latin typeface="Century Gothic"/>
                <a:cs typeface="Century Gothic"/>
              </a:rPr>
              <a:t>Pathfinding</a:t>
            </a:r>
            <a:r>
              <a:rPr lang="en-US" sz="3600" b="1" dirty="0" smtClean="0">
                <a:solidFill>
                  <a:srgbClr val="0000FF"/>
                </a:solidFill>
                <a:latin typeface="Century Gothic"/>
                <a:cs typeface="Century Gothic"/>
              </a:rPr>
              <a:t> Algorithms for Games</a:t>
            </a:r>
          </a:p>
        </p:txBody>
      </p:sp>
    </p:spTree>
    <p:extLst>
      <p:ext uri="{BB962C8B-B14F-4D97-AF65-F5344CB8AC3E}">
        <p14:creationId xmlns:p14="http://schemas.microsoft.com/office/powerpoint/2010/main" val="1336415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382297" y="5197144"/>
            <a:ext cx="746457" cy="746457"/>
          </a:xfrm>
          <a:prstGeom prst="ellipse">
            <a:avLst/>
          </a:prstGeom>
          <a:noFill/>
          <a:ln w="152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/>
          <p:cNvSpPr/>
          <p:nvPr/>
        </p:nvSpPr>
        <p:spPr>
          <a:xfrm>
            <a:off x="2302913" y="5192362"/>
            <a:ext cx="746457" cy="746457"/>
          </a:xfrm>
          <a:prstGeom prst="ellipse">
            <a:avLst/>
          </a:prstGeom>
          <a:noFill/>
          <a:ln w="152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453282"/>
              </p:ext>
            </p:extLst>
          </p:nvPr>
        </p:nvGraphicFramePr>
        <p:xfrm>
          <a:off x="755576" y="1772816"/>
          <a:ext cx="7632848" cy="38010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83512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/>
          <p:cNvSpPr/>
          <p:nvPr/>
        </p:nvSpPr>
        <p:spPr>
          <a:xfrm>
            <a:off x="8223480" y="1602424"/>
            <a:ext cx="344128" cy="344128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251520" y="5517232"/>
            <a:ext cx="40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80</a:t>
            </a:fld>
            <a:endParaRPr lang="en-SG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99592" y="3810652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4"/>
          </p:cNvCxnSpPr>
          <p:nvPr/>
        </p:nvCxnSpPr>
        <p:spPr>
          <a:xfrm flipV="1">
            <a:off x="755576" y="3862720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9592" y="5589240"/>
            <a:ext cx="158417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6376" y="112474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09636" y="332656"/>
            <a:ext cx="512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Theta* Algorithm</a:t>
            </a:r>
          </a:p>
        </p:txBody>
      </p:sp>
      <p:sp>
        <p:nvSpPr>
          <p:cNvPr id="54" name="Oval 53"/>
          <p:cNvSpPr/>
          <p:nvPr/>
        </p:nvSpPr>
        <p:spPr>
          <a:xfrm>
            <a:off x="2501352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Oval 52"/>
          <p:cNvSpPr/>
          <p:nvPr/>
        </p:nvSpPr>
        <p:spPr>
          <a:xfrm>
            <a:off x="2501352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4399936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95084" y="3789040"/>
            <a:ext cx="1700880" cy="164881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0" idx="3"/>
          </p:cNvCxnSpPr>
          <p:nvPr/>
        </p:nvCxnSpPr>
        <p:spPr>
          <a:xfrm flipV="1">
            <a:off x="755576" y="3812324"/>
            <a:ext cx="3694756" cy="1776916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3512" y="538912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382297" y="5197144"/>
            <a:ext cx="746457" cy="746457"/>
          </a:xfrm>
          <a:prstGeom prst="ellipse">
            <a:avLst/>
          </a:prstGeom>
          <a:noFill/>
          <a:ln w="152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/>
          <p:cNvSpPr/>
          <p:nvPr/>
        </p:nvSpPr>
        <p:spPr>
          <a:xfrm>
            <a:off x="2302913" y="5192362"/>
            <a:ext cx="746457" cy="746457"/>
          </a:xfrm>
          <a:prstGeom prst="ellipse">
            <a:avLst/>
          </a:prstGeom>
          <a:noFill/>
          <a:ln w="152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789844"/>
              </p:ext>
            </p:extLst>
          </p:nvPr>
        </p:nvGraphicFramePr>
        <p:xfrm>
          <a:off x="755576" y="1772816"/>
          <a:ext cx="7632848" cy="38010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83512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/>
          <p:cNvSpPr/>
          <p:nvPr/>
        </p:nvSpPr>
        <p:spPr>
          <a:xfrm>
            <a:off x="8223480" y="1602424"/>
            <a:ext cx="344128" cy="344128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251520" y="5517232"/>
            <a:ext cx="40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81</a:t>
            </a:fld>
            <a:endParaRPr lang="en-SG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99592" y="3810652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4"/>
          </p:cNvCxnSpPr>
          <p:nvPr/>
        </p:nvCxnSpPr>
        <p:spPr>
          <a:xfrm flipV="1">
            <a:off x="755576" y="3862720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9592" y="5589240"/>
            <a:ext cx="158417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6376" y="112474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09636" y="332656"/>
            <a:ext cx="512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Theta* Algorithm</a:t>
            </a:r>
          </a:p>
        </p:txBody>
      </p:sp>
      <p:sp>
        <p:nvSpPr>
          <p:cNvPr id="54" name="Oval 53"/>
          <p:cNvSpPr/>
          <p:nvPr/>
        </p:nvSpPr>
        <p:spPr>
          <a:xfrm>
            <a:off x="2501352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Oval 52"/>
          <p:cNvSpPr/>
          <p:nvPr/>
        </p:nvSpPr>
        <p:spPr>
          <a:xfrm>
            <a:off x="2501352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4399936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95084" y="3789040"/>
            <a:ext cx="1700880" cy="1648812"/>
          </a:xfrm>
          <a:prstGeom prst="straightConnector1">
            <a:avLst/>
          </a:prstGeom>
          <a:ln w="1016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0" idx="3"/>
          </p:cNvCxnSpPr>
          <p:nvPr/>
        </p:nvCxnSpPr>
        <p:spPr>
          <a:xfrm flipV="1">
            <a:off x="755576" y="3812324"/>
            <a:ext cx="3694756" cy="1776916"/>
          </a:xfrm>
          <a:prstGeom prst="straightConnector1">
            <a:avLst/>
          </a:prstGeom>
          <a:ln w="1016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3512" y="538912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/>
          <p:cNvSpPr/>
          <p:nvPr/>
        </p:nvSpPr>
        <p:spPr>
          <a:xfrm>
            <a:off x="1979712" y="4005064"/>
            <a:ext cx="1512168" cy="7200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 smtClean="0"/>
              <a:t>PATH 2</a:t>
            </a:r>
            <a:endParaRPr lang="en-SG" sz="3600" dirty="0"/>
          </a:p>
        </p:txBody>
      </p:sp>
      <p:sp>
        <p:nvSpPr>
          <p:cNvPr id="33" name="Oval 32"/>
          <p:cNvSpPr/>
          <p:nvPr/>
        </p:nvSpPr>
        <p:spPr>
          <a:xfrm>
            <a:off x="2987824" y="4581128"/>
            <a:ext cx="1512168" cy="6480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 smtClean="0"/>
              <a:t>PATH 1</a:t>
            </a:r>
            <a:endParaRPr lang="en-SG" sz="36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382297" y="5197144"/>
            <a:ext cx="746457" cy="746457"/>
          </a:xfrm>
          <a:prstGeom prst="ellipse">
            <a:avLst/>
          </a:prstGeom>
          <a:noFill/>
          <a:ln w="152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/>
          <p:cNvSpPr/>
          <p:nvPr/>
        </p:nvSpPr>
        <p:spPr>
          <a:xfrm>
            <a:off x="2302913" y="5192362"/>
            <a:ext cx="746457" cy="746457"/>
          </a:xfrm>
          <a:prstGeom prst="ellipse">
            <a:avLst/>
          </a:prstGeom>
          <a:noFill/>
          <a:ln w="152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410046"/>
              </p:ext>
            </p:extLst>
          </p:nvPr>
        </p:nvGraphicFramePr>
        <p:xfrm>
          <a:off x="755576" y="1772816"/>
          <a:ext cx="7632848" cy="38010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83512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/>
          <p:cNvSpPr/>
          <p:nvPr/>
        </p:nvSpPr>
        <p:spPr>
          <a:xfrm>
            <a:off x="8223480" y="1602424"/>
            <a:ext cx="344128" cy="344128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251520" y="5517232"/>
            <a:ext cx="40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82</a:t>
            </a:fld>
            <a:endParaRPr lang="en-SG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99592" y="3810652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4"/>
          </p:cNvCxnSpPr>
          <p:nvPr/>
        </p:nvCxnSpPr>
        <p:spPr>
          <a:xfrm flipV="1">
            <a:off x="755576" y="3862720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9592" y="5589240"/>
            <a:ext cx="158417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6376" y="112474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09636" y="332656"/>
            <a:ext cx="512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Theta* Algorithm</a:t>
            </a:r>
          </a:p>
        </p:txBody>
      </p:sp>
      <p:sp>
        <p:nvSpPr>
          <p:cNvPr id="54" name="Oval 53"/>
          <p:cNvSpPr/>
          <p:nvPr/>
        </p:nvSpPr>
        <p:spPr>
          <a:xfrm>
            <a:off x="2501352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Oval 52"/>
          <p:cNvSpPr/>
          <p:nvPr/>
        </p:nvSpPr>
        <p:spPr>
          <a:xfrm>
            <a:off x="2501352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4399936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2795084" y="3789040"/>
            <a:ext cx="1700880" cy="1648812"/>
          </a:xfrm>
          <a:prstGeom prst="straightConnector1">
            <a:avLst/>
          </a:prstGeom>
          <a:ln w="1016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20" idx="3"/>
          </p:cNvCxnSpPr>
          <p:nvPr/>
        </p:nvCxnSpPr>
        <p:spPr>
          <a:xfrm flipV="1">
            <a:off x="755576" y="3812324"/>
            <a:ext cx="3694756" cy="1776916"/>
          </a:xfrm>
          <a:prstGeom prst="straightConnector1">
            <a:avLst/>
          </a:prstGeom>
          <a:ln w="1016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3512" y="538912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/>
          <p:cNvSpPr/>
          <p:nvPr/>
        </p:nvSpPr>
        <p:spPr>
          <a:xfrm>
            <a:off x="2987824" y="4581128"/>
            <a:ext cx="1512168" cy="6480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 smtClean="0"/>
              <a:t>PATH 1</a:t>
            </a:r>
            <a:endParaRPr lang="en-SG" sz="3600" dirty="0"/>
          </a:p>
        </p:txBody>
      </p:sp>
      <p:sp>
        <p:nvSpPr>
          <p:cNvPr id="35" name="Oval 34"/>
          <p:cNvSpPr/>
          <p:nvPr/>
        </p:nvSpPr>
        <p:spPr>
          <a:xfrm>
            <a:off x="1941611" y="3990776"/>
            <a:ext cx="1584176" cy="754370"/>
          </a:xfrm>
          <a:prstGeom prst="ellipse">
            <a:avLst/>
          </a:prstGeom>
          <a:solidFill>
            <a:srgbClr val="7030A0"/>
          </a:solidFill>
          <a:ln w="1016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 smtClean="0"/>
              <a:t>PATH 2</a:t>
            </a:r>
            <a:endParaRPr lang="en-SG" sz="36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382297" y="5197144"/>
            <a:ext cx="746457" cy="746457"/>
          </a:xfrm>
          <a:prstGeom prst="ellipse">
            <a:avLst/>
          </a:prstGeom>
          <a:noFill/>
          <a:ln w="152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/>
          <p:cNvSpPr/>
          <p:nvPr/>
        </p:nvSpPr>
        <p:spPr>
          <a:xfrm>
            <a:off x="2302913" y="5192362"/>
            <a:ext cx="746457" cy="746457"/>
          </a:xfrm>
          <a:prstGeom prst="ellipse">
            <a:avLst/>
          </a:prstGeom>
          <a:noFill/>
          <a:ln w="152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412880"/>
              </p:ext>
            </p:extLst>
          </p:nvPr>
        </p:nvGraphicFramePr>
        <p:xfrm>
          <a:off x="755576" y="1772816"/>
          <a:ext cx="7632848" cy="38010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83512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/>
          <p:cNvSpPr/>
          <p:nvPr/>
        </p:nvSpPr>
        <p:spPr>
          <a:xfrm>
            <a:off x="8223480" y="1602424"/>
            <a:ext cx="344128" cy="344128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251520" y="5517232"/>
            <a:ext cx="40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83</a:t>
            </a:fld>
            <a:endParaRPr lang="en-SG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99592" y="3810652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4"/>
          </p:cNvCxnSpPr>
          <p:nvPr/>
        </p:nvCxnSpPr>
        <p:spPr>
          <a:xfrm flipV="1">
            <a:off x="755576" y="3862720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9592" y="5589240"/>
            <a:ext cx="158417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6376" y="112474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09636" y="332656"/>
            <a:ext cx="512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Theta* Algorithm</a:t>
            </a:r>
          </a:p>
        </p:txBody>
      </p:sp>
      <p:sp>
        <p:nvSpPr>
          <p:cNvPr id="54" name="Oval 53"/>
          <p:cNvSpPr/>
          <p:nvPr/>
        </p:nvSpPr>
        <p:spPr>
          <a:xfrm>
            <a:off x="2501352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Oval 52"/>
          <p:cNvSpPr/>
          <p:nvPr/>
        </p:nvSpPr>
        <p:spPr>
          <a:xfrm>
            <a:off x="2501352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4399936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8"/>
          <p:cNvCxnSpPr>
            <a:endCxn id="20" idx="3"/>
          </p:cNvCxnSpPr>
          <p:nvPr/>
        </p:nvCxnSpPr>
        <p:spPr>
          <a:xfrm flipV="1">
            <a:off x="755576" y="3812324"/>
            <a:ext cx="3694756" cy="1776916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3512" y="538912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382297" y="5197144"/>
            <a:ext cx="746457" cy="746457"/>
          </a:xfrm>
          <a:prstGeom prst="ellipse">
            <a:avLst/>
          </a:prstGeom>
          <a:noFill/>
          <a:ln w="152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Oval 21"/>
          <p:cNvSpPr/>
          <p:nvPr/>
        </p:nvSpPr>
        <p:spPr>
          <a:xfrm>
            <a:off x="2302913" y="5192362"/>
            <a:ext cx="746457" cy="746457"/>
          </a:xfrm>
          <a:prstGeom prst="ellipse">
            <a:avLst/>
          </a:prstGeom>
          <a:noFill/>
          <a:ln w="152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01105"/>
              </p:ext>
            </p:extLst>
          </p:nvPr>
        </p:nvGraphicFramePr>
        <p:xfrm>
          <a:off x="755576" y="1772816"/>
          <a:ext cx="7632848" cy="38010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83512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/>
          <p:cNvSpPr/>
          <p:nvPr/>
        </p:nvSpPr>
        <p:spPr>
          <a:xfrm>
            <a:off x="8223480" y="1602424"/>
            <a:ext cx="344128" cy="344128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251520" y="5517232"/>
            <a:ext cx="40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84</a:t>
            </a:fld>
            <a:endParaRPr lang="en-SG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99592" y="3810652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4"/>
          </p:cNvCxnSpPr>
          <p:nvPr/>
        </p:nvCxnSpPr>
        <p:spPr>
          <a:xfrm flipV="1">
            <a:off x="755576" y="3862720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9592" y="5589240"/>
            <a:ext cx="158417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6376" y="112474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09636" y="332656"/>
            <a:ext cx="512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Theta* Algorithm</a:t>
            </a:r>
          </a:p>
        </p:txBody>
      </p:sp>
      <p:sp>
        <p:nvSpPr>
          <p:cNvPr id="54" name="Oval 53"/>
          <p:cNvSpPr/>
          <p:nvPr/>
        </p:nvSpPr>
        <p:spPr>
          <a:xfrm>
            <a:off x="2501352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Oval 52"/>
          <p:cNvSpPr/>
          <p:nvPr/>
        </p:nvSpPr>
        <p:spPr>
          <a:xfrm>
            <a:off x="2501352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4399936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8"/>
          <p:cNvCxnSpPr>
            <a:endCxn id="20" idx="3"/>
          </p:cNvCxnSpPr>
          <p:nvPr/>
        </p:nvCxnSpPr>
        <p:spPr>
          <a:xfrm flipV="1">
            <a:off x="755576" y="3812324"/>
            <a:ext cx="3694756" cy="1776916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73215" y="5562863"/>
            <a:ext cx="3528392" cy="80392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399936" y="5389128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583512" y="538912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881697"/>
              </p:ext>
            </p:extLst>
          </p:nvPr>
        </p:nvGraphicFramePr>
        <p:xfrm>
          <a:off x="755576" y="1772816"/>
          <a:ext cx="7632848" cy="38010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83512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/>
          <p:cNvSpPr/>
          <p:nvPr/>
        </p:nvSpPr>
        <p:spPr>
          <a:xfrm>
            <a:off x="8223480" y="1602424"/>
            <a:ext cx="344128" cy="344128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251520" y="5517232"/>
            <a:ext cx="40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85</a:t>
            </a:fld>
            <a:endParaRPr lang="en-SG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99592" y="3810652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4"/>
          </p:cNvCxnSpPr>
          <p:nvPr/>
        </p:nvCxnSpPr>
        <p:spPr>
          <a:xfrm flipV="1">
            <a:off x="755576" y="3862720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9592" y="5589240"/>
            <a:ext cx="158417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6376" y="112474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09636" y="332656"/>
            <a:ext cx="512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Theta* Algorithm</a:t>
            </a:r>
          </a:p>
        </p:txBody>
      </p:sp>
      <p:sp>
        <p:nvSpPr>
          <p:cNvPr id="54" name="Oval 53"/>
          <p:cNvSpPr/>
          <p:nvPr/>
        </p:nvSpPr>
        <p:spPr>
          <a:xfrm>
            <a:off x="2501352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Oval 52"/>
          <p:cNvSpPr/>
          <p:nvPr/>
        </p:nvSpPr>
        <p:spPr>
          <a:xfrm>
            <a:off x="2501352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4399936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8"/>
          <p:cNvCxnSpPr>
            <a:endCxn id="20" idx="3"/>
          </p:cNvCxnSpPr>
          <p:nvPr/>
        </p:nvCxnSpPr>
        <p:spPr>
          <a:xfrm flipV="1">
            <a:off x="755576" y="3812324"/>
            <a:ext cx="3694756" cy="1776916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73215" y="5562863"/>
            <a:ext cx="3528392" cy="80392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399936" y="5389128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Oval 15"/>
          <p:cNvSpPr/>
          <p:nvPr/>
        </p:nvSpPr>
        <p:spPr>
          <a:xfrm>
            <a:off x="583512" y="538912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902200"/>
              </p:ext>
            </p:extLst>
          </p:nvPr>
        </p:nvGraphicFramePr>
        <p:xfrm>
          <a:off x="755576" y="1772816"/>
          <a:ext cx="7632848" cy="380102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908212"/>
                <a:gridCol w="1908212"/>
                <a:gridCol w="1908212"/>
                <a:gridCol w="1908212"/>
              </a:tblGrid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900514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7620" marR="147620" marT="73810" marB="7381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583512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/>
          <p:cNvSpPr/>
          <p:nvPr/>
        </p:nvSpPr>
        <p:spPr>
          <a:xfrm>
            <a:off x="8214688" y="1620008"/>
            <a:ext cx="344128" cy="344128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TextBox 20"/>
          <p:cNvSpPr txBox="1"/>
          <p:nvPr/>
        </p:nvSpPr>
        <p:spPr>
          <a:xfrm>
            <a:off x="251520" y="5517232"/>
            <a:ext cx="405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ambria Math" pitchFamily="18" charset="0"/>
                <a:ea typeface="Cambria Math" pitchFamily="18" charset="0"/>
              </a:rPr>
              <a:t>s</a:t>
            </a:r>
            <a:endParaRPr lang="en-SG" sz="40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86</a:t>
            </a:fld>
            <a:endParaRPr lang="en-SG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99592" y="3810652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17" idx="4"/>
          </p:cNvCxnSpPr>
          <p:nvPr/>
        </p:nvCxnSpPr>
        <p:spPr>
          <a:xfrm flipV="1">
            <a:off x="755576" y="3862720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99592" y="5589240"/>
            <a:ext cx="1584176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956376" y="1124744"/>
            <a:ext cx="324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09636" y="332656"/>
            <a:ext cx="51247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 smtClean="0">
                <a:latin typeface="Arial" pitchFamily="34" charset="0"/>
                <a:cs typeface="Arial" pitchFamily="34" charset="0"/>
              </a:rPr>
              <a:t>Theta* Algorithm</a:t>
            </a:r>
          </a:p>
        </p:txBody>
      </p:sp>
      <p:sp>
        <p:nvSpPr>
          <p:cNvPr id="54" name="Oval 53"/>
          <p:cNvSpPr/>
          <p:nvPr/>
        </p:nvSpPr>
        <p:spPr>
          <a:xfrm>
            <a:off x="2501352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3" name="Oval 52"/>
          <p:cNvSpPr/>
          <p:nvPr/>
        </p:nvSpPr>
        <p:spPr>
          <a:xfrm>
            <a:off x="2501352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/>
          <p:cNvSpPr/>
          <p:nvPr/>
        </p:nvSpPr>
        <p:spPr>
          <a:xfrm>
            <a:off x="4399936" y="3518592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8"/>
          <p:cNvCxnSpPr>
            <a:endCxn id="20" idx="3"/>
          </p:cNvCxnSpPr>
          <p:nvPr/>
        </p:nvCxnSpPr>
        <p:spPr>
          <a:xfrm flipV="1">
            <a:off x="755576" y="3812324"/>
            <a:ext cx="3694756" cy="1776916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399936" y="5389128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/>
          <p:cNvSpPr/>
          <p:nvPr/>
        </p:nvSpPr>
        <p:spPr>
          <a:xfrm>
            <a:off x="6317776" y="5387456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Oval 26"/>
          <p:cNvSpPr/>
          <p:nvPr/>
        </p:nvSpPr>
        <p:spPr>
          <a:xfrm>
            <a:off x="6317776" y="351692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873215" y="5562863"/>
            <a:ext cx="3528392" cy="80392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50" idx="3"/>
          </p:cNvCxnSpPr>
          <p:nvPr/>
        </p:nvCxnSpPr>
        <p:spPr>
          <a:xfrm flipV="1">
            <a:off x="755576" y="3798521"/>
            <a:ext cx="7501826" cy="1790719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9" idx="2"/>
          </p:cNvCxnSpPr>
          <p:nvPr/>
        </p:nvCxnSpPr>
        <p:spPr>
          <a:xfrm flipV="1">
            <a:off x="873215" y="5547389"/>
            <a:ext cx="7333791" cy="95867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8207006" y="5375325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Oval 49"/>
          <p:cNvSpPr/>
          <p:nvPr/>
        </p:nvSpPr>
        <p:spPr>
          <a:xfrm>
            <a:off x="8207006" y="3504789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Oval 50"/>
          <p:cNvSpPr/>
          <p:nvPr/>
        </p:nvSpPr>
        <p:spPr>
          <a:xfrm>
            <a:off x="6300192" y="1628800"/>
            <a:ext cx="344128" cy="3441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6615154" y="1924534"/>
            <a:ext cx="1652156" cy="163457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6471138" y="1976602"/>
            <a:ext cx="0" cy="151049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55576" y="3810652"/>
            <a:ext cx="5612596" cy="1706580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73215" y="5559520"/>
            <a:ext cx="5444561" cy="83736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3512" y="5389128"/>
            <a:ext cx="344128" cy="344128"/>
          </a:xfrm>
          <a:prstGeom prst="ellipse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219491" y="2276872"/>
            <a:ext cx="67050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Theta* Algorithm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Demo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87</a:t>
            </a:fld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819171" y="5508521"/>
            <a:ext cx="7497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atin typeface="+mj-lt"/>
                <a:cs typeface="Arial" pitchFamily="34" charset="0"/>
              </a:rPr>
              <a:t>ThetaStar_Demo</a:t>
            </a:r>
            <a:endParaRPr lang="en-US" sz="3200" dirty="0" smtClean="0">
              <a:latin typeface="+mj-lt"/>
              <a:cs typeface="Arial" pitchFamily="34" charset="0"/>
            </a:endParaRPr>
          </a:p>
          <a:p>
            <a:pPr algn="ctr"/>
            <a:r>
              <a:rPr lang="en-US" sz="3200" dirty="0" err="1" smtClean="0">
                <a:latin typeface="+mj-lt"/>
                <a:cs typeface="Arial" pitchFamily="34" charset="0"/>
              </a:rPr>
              <a:t>ThetaStar_Big</a:t>
            </a:r>
            <a:endParaRPr lang="en-SG" sz="3200" dirty="0">
              <a:latin typeface="+mj-lt"/>
              <a:cs typeface="Arial" pitchFamily="34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" descr="C:\Users\Oh\Desktop\Any-angle pathfinding\Blk71\path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9317" y="713438"/>
            <a:ext cx="6985367" cy="54311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89</a:t>
            </a:fld>
            <a:endParaRPr lang="en-SG"/>
          </a:p>
        </p:txBody>
      </p:sp>
      <p:pic>
        <p:nvPicPr>
          <p:cNvPr id="3074" name="Picture 2" descr="C:\Users\Oh\Desktop\Any-angle pathfinding\Blk71\gamemap_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815" y="1"/>
            <a:ext cx="8635665" cy="6858000"/>
          </a:xfrm>
          <a:prstGeom prst="rect">
            <a:avLst/>
          </a:prstGeom>
          <a:noFill/>
        </p:spPr>
      </p:pic>
      <p:sp>
        <p:nvSpPr>
          <p:cNvPr id="9" name="Multiply 8"/>
          <p:cNvSpPr/>
          <p:nvPr/>
        </p:nvSpPr>
        <p:spPr>
          <a:xfrm>
            <a:off x="6609928" y="404664"/>
            <a:ext cx="914400" cy="914400"/>
          </a:xfrm>
          <a:prstGeom prst="mathMultiply">
            <a:avLst>
              <a:gd name="adj1" fmla="val 17751"/>
            </a:avLst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2" descr="C:\Users\Oh\Desktop\Any-angle pathfinding\Blk71\med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365104"/>
            <a:ext cx="689711" cy="57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22114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latin typeface="Century Gothic"/>
                <a:cs typeface="Century Gothic"/>
              </a:rPr>
              <a:t>Nice, cute coincidence!</a:t>
            </a:r>
            <a:endParaRPr lang="en-US" b="1" dirty="0">
              <a:solidFill>
                <a:srgbClr val="FF0000"/>
              </a:solidFill>
              <a:latin typeface="Century Gothic"/>
              <a:cs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58880" y="5894351"/>
            <a:ext cx="2133600" cy="365125"/>
          </a:xfrm>
        </p:spPr>
        <p:txBody>
          <a:bodyPr/>
          <a:lstStyle/>
          <a:p>
            <a:fld id="{352C3CCD-25FF-430B-9B72-12B13F4A5F15}" type="slidenum">
              <a:rPr lang="en-SG" smtClean="0"/>
              <a:pPr/>
              <a:t>9</a:t>
            </a:fld>
            <a:endParaRPr lang="en-SG"/>
          </a:p>
        </p:txBody>
      </p:sp>
      <p:pic>
        <p:nvPicPr>
          <p:cNvPr id="5" name="Picture 4" descr="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196752"/>
            <a:ext cx="4445000" cy="4445000"/>
          </a:xfrm>
          <a:prstGeom prst="rect">
            <a:avLst/>
          </a:prstGeom>
        </p:spPr>
      </p:pic>
      <p:pic>
        <p:nvPicPr>
          <p:cNvPr id="8" name="Picture 7" descr="IMG_645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8194" y="2927848"/>
            <a:ext cx="2572789" cy="34310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570" y="5805264"/>
            <a:ext cx="3960406" cy="954107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Century Gothic"/>
                <a:cs typeface="Century Gothic"/>
              </a:rPr>
              <a:t>My </a:t>
            </a:r>
            <a:r>
              <a:rPr lang="en-US" sz="2800" dirty="0" err="1" smtClean="0">
                <a:solidFill>
                  <a:srgbClr val="0000FF"/>
                </a:solidFill>
                <a:latin typeface="Century Gothic"/>
                <a:cs typeface="Century Gothic"/>
              </a:rPr>
              <a:t>pathfinding</a:t>
            </a:r>
            <a:r>
              <a:rPr lang="en-US" sz="2800" dirty="0" smtClean="0">
                <a:solidFill>
                  <a:srgbClr val="0000FF"/>
                </a:solidFill>
                <a:latin typeface="Century Gothic"/>
                <a:cs typeface="Century Gothic"/>
              </a:rPr>
              <a:t> animation</a:t>
            </a:r>
          </a:p>
        </p:txBody>
      </p:sp>
      <p:pic>
        <p:nvPicPr>
          <p:cNvPr id="7" name="Picture 6" descr="IMG_645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92170" y="695600"/>
            <a:ext cx="2572789" cy="34310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2040" y="5805264"/>
            <a:ext cx="3960406" cy="954107"/>
          </a:xfrm>
          <a:prstGeom prst="rect">
            <a:avLst/>
          </a:prstGeom>
          <a:solidFill>
            <a:schemeClr val="bg1"/>
          </a:solidFill>
          <a:ln w="1905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Century Gothic"/>
                <a:cs typeface="Century Gothic"/>
              </a:rPr>
              <a:t>My token of appreciation</a:t>
            </a:r>
          </a:p>
        </p:txBody>
      </p:sp>
    </p:spTree>
    <p:extLst>
      <p:ext uri="{BB962C8B-B14F-4D97-AF65-F5344CB8AC3E}">
        <p14:creationId xmlns:p14="http://schemas.microsoft.com/office/powerpoint/2010/main" val="211675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Oh\Desktop\Any-angle pathfinding\Blk71\gamemap_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815" y="1"/>
            <a:ext cx="8635665" cy="6858000"/>
          </a:xfrm>
          <a:prstGeom prst="rect">
            <a:avLst/>
          </a:prstGeom>
          <a:noFill/>
        </p:spPr>
      </p:pic>
      <p:pic>
        <p:nvPicPr>
          <p:cNvPr id="15363" name="Picture 3" descr="C:\Users\Oh\Desktop\Any-angle pathfinding\Blk71\path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090" y="455857"/>
            <a:ext cx="8075949" cy="6279051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90</a:t>
            </a:fld>
            <a:endParaRPr lang="en-SG"/>
          </a:p>
        </p:txBody>
      </p:sp>
      <p:sp>
        <p:nvSpPr>
          <p:cNvPr id="6" name="Multiply 5"/>
          <p:cNvSpPr/>
          <p:nvPr/>
        </p:nvSpPr>
        <p:spPr>
          <a:xfrm>
            <a:off x="6609928" y="404664"/>
            <a:ext cx="914400" cy="914400"/>
          </a:xfrm>
          <a:prstGeom prst="mathMultiply">
            <a:avLst>
              <a:gd name="adj1" fmla="val 17751"/>
            </a:avLst>
          </a:prstGeom>
          <a:solidFill>
            <a:srgbClr val="FFFF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7" name="Picture 2" descr="C:\Users\Oh\Desktop\Any-angle pathfinding\Blk71\medi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4365104"/>
            <a:ext cx="689711" cy="576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554683" y="2276872"/>
            <a:ext cx="6034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How do I check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Line-of-Sight?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91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479830"/>
              </p:ext>
            </p:extLst>
          </p:nvPr>
        </p:nvGraphicFramePr>
        <p:xfrm>
          <a:off x="1583668" y="1581496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2798176" y="1618336"/>
            <a:ext cx="3574024" cy="4618976"/>
          </a:xfrm>
          <a:prstGeom prst="line">
            <a:avLst/>
          </a:prstGeom>
          <a:ln w="508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444208" y="5652537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v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7744" y="1484784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u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10200" y="141277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6208928" y="6093296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92261" y="548680"/>
            <a:ext cx="894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Example: No Line-of-Sight!</a:t>
            </a:r>
            <a:endParaRPr lang="en-US" sz="3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92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992309" y="548680"/>
            <a:ext cx="51594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Bresenham’s</a:t>
            </a:r>
            <a:endParaRPr lang="en-US" sz="5400" dirty="0" smtClean="0">
              <a:latin typeface="Arial Black" pitchFamily="34" charset="0"/>
              <a:cs typeface="Arial" pitchFamily="34" charset="0"/>
            </a:endParaRP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Line-Drawing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Algorithm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93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1992309" y="548680"/>
            <a:ext cx="515942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err="1" smtClean="0">
                <a:latin typeface="Arial Black" pitchFamily="34" charset="0"/>
                <a:cs typeface="Arial" pitchFamily="34" charset="0"/>
              </a:rPr>
              <a:t>Bresenham’s</a:t>
            </a:r>
            <a:endParaRPr lang="en-US" sz="5400" dirty="0" smtClean="0">
              <a:latin typeface="Arial Black" pitchFamily="34" charset="0"/>
              <a:cs typeface="Arial" pitchFamily="34" charset="0"/>
            </a:endParaRP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Line-Drawing</a:t>
            </a:r>
          </a:p>
          <a:p>
            <a:pPr algn="ctr"/>
            <a:r>
              <a:rPr lang="en-US" sz="5400" dirty="0" smtClean="0">
                <a:latin typeface="Arial Black" pitchFamily="34" charset="0"/>
                <a:cs typeface="Arial" pitchFamily="34" charset="0"/>
              </a:rPr>
              <a:t>Algorithm</a:t>
            </a:r>
            <a:endParaRPr lang="en-SG" sz="54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94</a:t>
            </a:fld>
            <a:endParaRPr lang="en-SG"/>
          </a:p>
        </p:txBody>
      </p:sp>
      <p:pic>
        <p:nvPicPr>
          <p:cNvPr id="9218" name="Picture 2" descr="C:\Users\Oh\Desktop\Any-angle pathfinding\Blk71\pixellin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007" y="3573016"/>
            <a:ext cx="5487987" cy="2286000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83668" y="1725512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602088" y="1737648"/>
            <a:ext cx="5976664" cy="3528392"/>
          </a:xfrm>
          <a:prstGeom prst="line">
            <a:avLst/>
          </a:prstGeom>
          <a:ln w="508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96336" y="4581128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v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u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03648" y="1558464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9104" y="5076392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92261" y="263550"/>
            <a:ext cx="8944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Arial" pitchFamily="34" charset="0"/>
                <a:cs typeface="Arial" pitchFamily="34" charset="0"/>
              </a:rPr>
              <a:t>Bressenham’s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 line-drawing algorithm</a:t>
            </a:r>
          </a:p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Check grid squares in this order: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95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83668" y="1725512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602088" y="1737648"/>
            <a:ext cx="5976664" cy="3528392"/>
          </a:xfrm>
          <a:prstGeom prst="line">
            <a:avLst/>
          </a:prstGeom>
          <a:ln w="508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96336" y="4581128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v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u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03648" y="1558464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9104" y="5076392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92261" y="263550"/>
            <a:ext cx="8944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Arial" pitchFamily="34" charset="0"/>
                <a:cs typeface="Arial" pitchFamily="34" charset="0"/>
              </a:rPr>
              <a:t>Bressenham’s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 line-drawing algorithm</a:t>
            </a:r>
          </a:p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Check grid squares in this order: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96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83668" y="1725512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602088" y="1737648"/>
            <a:ext cx="5976664" cy="3528392"/>
          </a:xfrm>
          <a:prstGeom prst="line">
            <a:avLst/>
          </a:prstGeom>
          <a:ln w="508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96336" y="4581128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v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u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03648" y="1558464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9104" y="5076392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92261" y="263550"/>
            <a:ext cx="8944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Arial" pitchFamily="34" charset="0"/>
                <a:cs typeface="Arial" pitchFamily="34" charset="0"/>
              </a:rPr>
              <a:t>Bressenham’s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 line-drawing algorithm</a:t>
            </a:r>
          </a:p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Check grid squares in this order: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97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83668" y="1725512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602088" y="1737648"/>
            <a:ext cx="5976664" cy="3528392"/>
          </a:xfrm>
          <a:prstGeom prst="line">
            <a:avLst/>
          </a:prstGeom>
          <a:ln w="508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96336" y="4581128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v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u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03648" y="1558464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9104" y="5076392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92261" y="263550"/>
            <a:ext cx="8944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Arial" pitchFamily="34" charset="0"/>
                <a:cs typeface="Arial" pitchFamily="34" charset="0"/>
              </a:rPr>
              <a:t>Bressenham’s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 line-drawing algorithm</a:t>
            </a:r>
          </a:p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Check grid squares in this order: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98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583668" y="1725512"/>
          <a:ext cx="5976665" cy="469902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95333"/>
                <a:gridCol w="1195333"/>
                <a:gridCol w="1195333"/>
                <a:gridCol w="1195333"/>
                <a:gridCol w="1195333"/>
              </a:tblGrid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74756"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SG" sz="2900" dirty="0"/>
                    </a:p>
                  </a:txBody>
                  <a:tcPr marL="143439" marR="143439" marT="71720" marB="71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602088" y="1737648"/>
            <a:ext cx="5976664" cy="3528392"/>
          </a:xfrm>
          <a:prstGeom prst="line">
            <a:avLst/>
          </a:prstGeom>
          <a:ln w="508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596336" y="4581128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v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1600" y="1484784"/>
            <a:ext cx="410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Cambria Math" pitchFamily="18" charset="0"/>
                <a:ea typeface="Cambria Math" pitchFamily="18" charset="0"/>
              </a:rPr>
              <a:t>u</a:t>
            </a:r>
            <a:endParaRPr lang="en-SG" sz="3200" dirty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403648" y="1558464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/>
          <p:cNvSpPr/>
          <p:nvPr/>
        </p:nvSpPr>
        <p:spPr>
          <a:xfrm>
            <a:off x="7389104" y="5076392"/>
            <a:ext cx="345800" cy="345800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/>
          <p:cNvSpPr txBox="1"/>
          <p:nvPr/>
        </p:nvSpPr>
        <p:spPr>
          <a:xfrm>
            <a:off x="92261" y="263550"/>
            <a:ext cx="89442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Arial" pitchFamily="34" charset="0"/>
                <a:cs typeface="Arial" pitchFamily="34" charset="0"/>
              </a:rPr>
              <a:t>Bressenham’s</a:t>
            </a:r>
            <a:r>
              <a:rPr lang="en-US" sz="3200" b="1" dirty="0" smtClean="0">
                <a:latin typeface="Arial" pitchFamily="34" charset="0"/>
                <a:cs typeface="Arial" pitchFamily="34" charset="0"/>
              </a:rPr>
              <a:t> line-drawing algorithm</a:t>
            </a:r>
          </a:p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Check grid squares in this order: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C3CCD-25FF-430B-9B72-12B13F4A5F15}" type="slidenum">
              <a:rPr lang="en-SG" smtClean="0"/>
              <a:pPr/>
              <a:t>99</a:t>
            </a:fld>
            <a:endParaRPr lang="en-SG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8164</TotalTime>
  <Words>1965</Words>
  <Application>Microsoft Macintosh PowerPoint</Application>
  <PresentationFormat>On-screen Show (4:3)</PresentationFormat>
  <Paragraphs>680</Paragraphs>
  <Slides>157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58" baseType="lpstr">
      <vt:lpstr>Office Theme</vt:lpstr>
      <vt:lpstr>PowerPoint Presentation</vt:lpstr>
      <vt:lpstr>PowerPoint Presentation</vt:lpstr>
      <vt:lpstr>Summary…</vt:lpstr>
      <vt:lpstr>Summary…</vt:lpstr>
      <vt:lpstr>PowerPoint Presentation</vt:lpstr>
      <vt:lpstr>PowerPoint Presentation</vt:lpstr>
      <vt:lpstr>Shunhao with Poster</vt:lpstr>
      <vt:lpstr>PowerPoint Presentation</vt:lpstr>
      <vt:lpstr>Nice, cute coincidence!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Shunhao with Poster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Oh</dc:creator>
  <cp:lastModifiedBy>Leong Hon Wai</cp:lastModifiedBy>
  <cp:revision>412</cp:revision>
  <cp:lastPrinted>2016-06-10T06:14:20Z</cp:lastPrinted>
  <dcterms:created xsi:type="dcterms:W3CDTF">2014-11-15T01:55:29Z</dcterms:created>
  <dcterms:modified xsi:type="dcterms:W3CDTF">2018-07-30T01:45:26Z</dcterms:modified>
</cp:coreProperties>
</file>